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60" r:id="rId1"/>
  </p:sldMasterIdLst>
  <p:notesMasterIdLst>
    <p:notesMasterId r:id="rId38"/>
  </p:notesMasterIdLst>
  <p:sldIdLst>
    <p:sldId id="256" r:id="rId2"/>
    <p:sldId id="463" r:id="rId3"/>
    <p:sldId id="346" r:id="rId4"/>
    <p:sldId id="355" r:id="rId5"/>
    <p:sldId id="402" r:id="rId6"/>
    <p:sldId id="354" r:id="rId7"/>
    <p:sldId id="294" r:id="rId8"/>
    <p:sldId id="400" r:id="rId9"/>
    <p:sldId id="366" r:id="rId10"/>
    <p:sldId id="464" r:id="rId11"/>
    <p:sldId id="413" r:id="rId12"/>
    <p:sldId id="458" r:id="rId13"/>
    <p:sldId id="409" r:id="rId14"/>
    <p:sldId id="392" r:id="rId15"/>
    <p:sldId id="455" r:id="rId16"/>
    <p:sldId id="456" r:id="rId17"/>
    <p:sldId id="459" r:id="rId18"/>
    <p:sldId id="460" r:id="rId19"/>
    <p:sldId id="461" r:id="rId20"/>
    <p:sldId id="462" r:id="rId21"/>
    <p:sldId id="465" r:id="rId22"/>
    <p:sldId id="466" r:id="rId23"/>
    <p:sldId id="467" r:id="rId24"/>
    <p:sldId id="468" r:id="rId25"/>
    <p:sldId id="470" r:id="rId26"/>
    <p:sldId id="471" r:id="rId27"/>
    <p:sldId id="472" r:id="rId28"/>
    <p:sldId id="474" r:id="rId29"/>
    <p:sldId id="475" r:id="rId30"/>
    <p:sldId id="378" r:id="rId31"/>
    <p:sldId id="382" r:id="rId32"/>
    <p:sldId id="385" r:id="rId33"/>
    <p:sldId id="386" r:id="rId34"/>
    <p:sldId id="387" r:id="rId35"/>
    <p:sldId id="383" r:id="rId36"/>
    <p:sldId id="476" r:id="rId37"/>
  </p:sldIdLst>
  <p:sldSz cx="9144000" cy="6858000" type="screen4x3"/>
  <p:notesSz cx="6858000" cy="9144000"/>
  <p:embeddedFontLst>
    <p:embeddedFont>
      <p:font typeface="ＭＳ Ｐゴシック" panose="020B0600070205080204" pitchFamily="34" charset="-128"/>
      <p:regular r:id="rId39"/>
    </p:embeddedFont>
    <p:embeddedFont>
      <p:font typeface="Corbel" panose="020B050302020402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
      <p:font typeface="Tahoma" panose="020B0604030504040204" pitchFamily="34" charset="0"/>
      <p:regular r:id="rId48"/>
      <p:bold r:id="rId49"/>
    </p:embeddedFont>
    <p:embeddedFont>
      <p:font typeface="Franklin Gothic Book" panose="020B0503020102020204" pitchFamily="34" charset="0"/>
      <p:regular r:id="rId50"/>
      <p:italic r:id="rId51"/>
    </p:embeddedFont>
    <p:embeddedFont>
      <p:font typeface="Calibri" panose="020F0502020204030204" pitchFamily="34" charset="0"/>
      <p:regular r:id="rId52"/>
      <p:bold r:id="rId53"/>
      <p:italic r:id="rId54"/>
      <p:boldItalic r:id="rId55"/>
    </p:embeddedFont>
    <p:embeddedFont>
      <p:font typeface="Tunga" panose="020B0604020202020204"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C1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57" autoAdjust="0"/>
    <p:restoredTop sz="86373" autoAdjust="0"/>
  </p:normalViewPr>
  <p:slideViewPr>
    <p:cSldViewPr>
      <p:cViewPr varScale="1">
        <p:scale>
          <a:sx n="95" d="100"/>
          <a:sy n="95" d="100"/>
        </p:scale>
        <p:origin x="53" y="163"/>
      </p:cViewPr>
      <p:guideLst>
        <p:guide orient="horz" pos="2160"/>
        <p:guide pos="2880"/>
      </p:guideLst>
    </p:cSldViewPr>
  </p:slideViewPr>
  <p:outlineViewPr>
    <p:cViewPr>
      <p:scale>
        <a:sx n="33" d="100"/>
        <a:sy n="33" d="100"/>
      </p:scale>
      <p:origin x="0" y="-42470"/>
    </p:cViewPr>
  </p:outlineViewPr>
  <p:notesTextViewPr>
    <p:cViewPr>
      <p:scale>
        <a:sx n="1" d="1"/>
        <a:sy n="1" d="1"/>
      </p:scale>
      <p:origin x="0" y="0"/>
    </p:cViewPr>
  </p:notesTextViewPr>
  <p:sorterViewPr>
    <p:cViewPr>
      <p:scale>
        <a:sx n="120" d="100"/>
        <a:sy n="120" d="100"/>
      </p:scale>
      <p:origin x="0" y="-1426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180C8A-D2E4-4495-AF9F-052BC1FF86BD}" type="datetimeFigureOut">
              <a:rPr lang="en-US" smtClean="0"/>
              <a:t>11/17/2016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8C0839-A752-4026-B076-2AA4A81C1342}" type="slidenum">
              <a:rPr lang="en-US" smtClean="0"/>
              <a:t>‹#›</a:t>
            </a:fld>
            <a:endParaRPr lang="en-US"/>
          </a:p>
        </p:txBody>
      </p:sp>
    </p:spTree>
    <p:extLst>
      <p:ext uri="{BB962C8B-B14F-4D97-AF65-F5344CB8AC3E}">
        <p14:creationId xmlns:p14="http://schemas.microsoft.com/office/powerpoint/2010/main" val="4275735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1</a:t>
            </a:fld>
            <a:endParaRPr lang="en-US"/>
          </a:p>
        </p:txBody>
      </p:sp>
    </p:spTree>
    <p:extLst>
      <p:ext uri="{BB962C8B-B14F-4D97-AF65-F5344CB8AC3E}">
        <p14:creationId xmlns:p14="http://schemas.microsoft.com/office/powerpoint/2010/main" val="326010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5</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8875" y="696913"/>
            <a:ext cx="4541838" cy="3408362"/>
          </a:xfrm>
          <a:ln/>
        </p:spPr>
      </p:sp>
      <p:sp>
        <p:nvSpPr>
          <p:cNvPr id="27651" name="Rectangle 3"/>
          <p:cNvSpPr>
            <a:spLocks noGrp="1" noChangeArrowheads="1"/>
          </p:cNvSpPr>
          <p:nvPr>
            <p:ph type="body" idx="1"/>
          </p:nvPr>
        </p:nvSpPr>
        <p:spPr>
          <a:xfrm>
            <a:off x="757860" y="4128789"/>
            <a:ext cx="5537959" cy="43268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3" tIns="45183" rIns="90363" bIns="45183"/>
          <a:lstStyle/>
          <a:p>
            <a:r>
              <a:rPr lang="en-US"/>
              <a:t>Which are membership requests, submits, develops and maintains To help achieve the objectives of Reusability, interoperability and portability</a:t>
            </a:r>
          </a:p>
          <a:p>
            <a:r>
              <a:rPr lang="en-GB"/>
              <a:t>These standards are requested, submitted, adopted and maintained by the membership.</a:t>
            </a:r>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29700" name="Slide Number Placeholder 3"/>
          <p:cNvSpPr txBox="1">
            <a:spLocks noGrp="1"/>
          </p:cNvSpPr>
          <p:nvPr/>
        </p:nvSpPr>
        <p:spPr bwMode="auto">
          <a:xfrm>
            <a:off x="3884028" y="8685071"/>
            <a:ext cx="2972421" cy="4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48" tIns="45875" rIns="91748" bIns="45875" anchor="b"/>
          <a:lstStyle>
            <a:lvl1pPr defTabSz="931863" eaLnBrk="0" hangingPunct="0">
              <a:defRPr b="1">
                <a:solidFill>
                  <a:schemeClr val="tx1"/>
                </a:solidFill>
                <a:latin typeface="Verdana" pitchFamily="-111" charset="0"/>
                <a:ea typeface="ＭＳ Ｐゴシック" pitchFamily="-111" charset="-128"/>
              </a:defRPr>
            </a:lvl1pPr>
            <a:lvl2pPr marL="742950" indent="-285750" defTabSz="931863" eaLnBrk="0" hangingPunct="0">
              <a:defRPr b="1">
                <a:solidFill>
                  <a:schemeClr val="tx1"/>
                </a:solidFill>
                <a:latin typeface="Verdana" pitchFamily="-111" charset="0"/>
                <a:ea typeface="ＭＳ Ｐゴシック" pitchFamily="-111" charset="-128"/>
              </a:defRPr>
            </a:lvl2pPr>
            <a:lvl3pPr marL="1143000" indent="-228600" defTabSz="931863" eaLnBrk="0" hangingPunct="0">
              <a:defRPr b="1">
                <a:solidFill>
                  <a:schemeClr val="tx1"/>
                </a:solidFill>
                <a:latin typeface="Verdana" pitchFamily="-111" charset="0"/>
                <a:ea typeface="ＭＳ Ｐゴシック" pitchFamily="-111" charset="-128"/>
              </a:defRPr>
            </a:lvl3pPr>
            <a:lvl4pPr marL="1600200" indent="-228600" defTabSz="931863" eaLnBrk="0" hangingPunct="0">
              <a:defRPr b="1">
                <a:solidFill>
                  <a:schemeClr val="tx1"/>
                </a:solidFill>
                <a:latin typeface="Verdana" pitchFamily="-111" charset="0"/>
                <a:ea typeface="ＭＳ Ｐゴシック" pitchFamily="-111" charset="-128"/>
              </a:defRPr>
            </a:lvl4pPr>
            <a:lvl5pPr marL="2057400" indent="-228600" defTabSz="931863" eaLnBrk="0" hangingPunct="0">
              <a:defRPr b="1">
                <a:solidFill>
                  <a:schemeClr val="tx1"/>
                </a:solidFill>
                <a:latin typeface="Verdana" pitchFamily="-111" charset="0"/>
                <a:ea typeface="ＭＳ Ｐゴシック" pitchFamily="-111" charset="-128"/>
              </a:defRPr>
            </a:lvl5pPr>
            <a:lvl6pPr marL="25146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r" eaLnBrk="1" hangingPunct="1"/>
            <a:fld id="{CB4186C9-D5E5-430E-8169-07968159B80F}" type="slidenum">
              <a:rPr lang="en-US" sz="1200" b="0">
                <a:latin typeface="Calibri" pitchFamily="-111" charset="0"/>
                <a:cs typeface="Arial" charset="0"/>
              </a:rPr>
              <a:pPr algn="r" eaLnBrk="1" hangingPunct="1"/>
              <a:t>33</a:t>
            </a:fld>
            <a:endParaRPr lang="en-US" sz="1200" b="0">
              <a:latin typeface="Calibri" pitchFamily="-111"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r>
              <a:rPr lang="en-US"/>
              <a:t>11/18/2015</a:t>
            </a:r>
          </a:p>
        </p:txBody>
      </p:sp>
      <p:sp>
        <p:nvSpPr>
          <p:cNvPr id="23" name="Slide Number Placeholder 22"/>
          <p:cNvSpPr>
            <a:spLocks noGrp="1"/>
          </p:cNvSpPr>
          <p:nvPr>
            <p:ph type="sldNum" sz="quarter" idx="11"/>
          </p:nvPr>
        </p:nvSpPr>
        <p:spPr/>
        <p:txBody>
          <a:bodyPr/>
          <a:lstStyle/>
          <a:p>
            <a:fld id="{C5349D12-3EF0-44B0-8484-0F10BE0E01DA}" type="slidenum">
              <a:rPr lang="en-US" smtClean="0"/>
              <a:t>‹#›</a:t>
            </a:fld>
            <a:endParaRPr lang="en-US"/>
          </a:p>
        </p:txBody>
      </p:sp>
      <p:sp>
        <p:nvSpPr>
          <p:cNvPr id="24" name="Footer Placeholder 23"/>
          <p:cNvSpPr>
            <a:spLocks noGrp="1"/>
          </p:cNvSpPr>
          <p:nvPr>
            <p:ph type="ftr" sz="quarter" idx="12"/>
          </p:nvPr>
        </p:nvSpPr>
        <p:spPr/>
        <p:txBody>
          <a:bodyPr/>
          <a:lstStyle/>
          <a:p>
            <a:r>
              <a:rPr lang="en-US"/>
              <a:t>OMG Threat &amp; Risk for STIDS 2015</a:t>
            </a:r>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11/18/2015</a:t>
            </a:r>
          </a:p>
        </p:txBody>
      </p:sp>
      <p:sp>
        <p:nvSpPr>
          <p:cNvPr id="5" name="Footer Placeholder 4"/>
          <p:cNvSpPr>
            <a:spLocks noGrp="1"/>
          </p:cNvSpPr>
          <p:nvPr>
            <p:ph type="ftr" sz="quarter" idx="11"/>
          </p:nvPr>
        </p:nvSpPr>
        <p:spPr/>
        <p:txBody>
          <a:bodyPr/>
          <a:lstStyle/>
          <a:p>
            <a:r>
              <a:rPr lang="en-US"/>
              <a:t>OMG Threat &amp; Risk for STIDS 2015</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11/18/2015</a:t>
            </a:r>
          </a:p>
        </p:txBody>
      </p:sp>
      <p:sp>
        <p:nvSpPr>
          <p:cNvPr id="5" name="Footer Placeholder 4"/>
          <p:cNvSpPr>
            <a:spLocks noGrp="1"/>
          </p:cNvSpPr>
          <p:nvPr>
            <p:ph type="ftr" sz="quarter" idx="11"/>
          </p:nvPr>
        </p:nvSpPr>
        <p:spPr/>
        <p:txBody>
          <a:bodyPr/>
          <a:lstStyle/>
          <a:p>
            <a:r>
              <a:rPr lang="en-US"/>
              <a:t>OMG Threat &amp; Risk for STIDS 2015</a:t>
            </a:r>
          </a:p>
        </p:txBody>
      </p:sp>
      <p:sp>
        <p:nvSpPr>
          <p:cNvPr id="6" name="Slide Number Placeholder 5"/>
          <p:cNvSpPr>
            <a:spLocks noGrp="1"/>
          </p:cNvSpPr>
          <p:nvPr>
            <p:ph type="sldNum" sz="quarter" idx="12"/>
          </p:nvPr>
        </p:nvSpPr>
        <p:spPr/>
        <p:txBody>
          <a:bodyPr/>
          <a:lstStyle/>
          <a:p>
            <a:fld id="{C5349D12-3EF0-44B0-8484-0F10BE0E01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10" name="Slide Number Placeholder 3"/>
          <p:cNvSpPr txBox="1">
            <a:spLocks/>
          </p:cNvSpPr>
          <p:nvPr userDrawn="1"/>
        </p:nvSpPr>
        <p:spPr>
          <a:xfrm>
            <a:off x="4379806" y="6396293"/>
            <a:ext cx="496994"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a:solidFill>
                  <a:srgbClr val="F2F2F2"/>
                </a:solidFill>
                <a:latin typeface="Century Gothic"/>
                <a:cs typeface="Century Gothic"/>
              </a:rPr>
              <a:t>#</a:t>
            </a:r>
            <a:r>
              <a:rPr lang="en-US" sz="1000" dirty="0" err="1">
                <a:solidFill>
                  <a:srgbClr val="F2F2F2"/>
                </a:solidFill>
                <a:latin typeface="Century Gothic"/>
                <a:cs typeface="Century Gothic"/>
              </a:rPr>
              <a:t>ThreatRisk</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7220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chemeClr val="tx1"/>
                </a:solidFill>
                <a:latin typeface="Century Gothic"/>
                <a:cs typeface="Century Gothic"/>
              </a:defRPr>
            </a:lvl1pPr>
            <a:lvl2pPr marL="742950" indent="-285750">
              <a:buClr>
                <a:srgbClr val="149DEB"/>
              </a:buClr>
              <a:buFont typeface="Arial"/>
              <a:buChar char="•"/>
              <a:defRPr sz="2000" b="0" i="0">
                <a:solidFill>
                  <a:schemeClr val="tx1"/>
                </a:solidFill>
                <a:latin typeface="Century Gothic"/>
                <a:cs typeface="Century Gothic"/>
              </a:defRPr>
            </a:lvl2pPr>
            <a:lvl3pPr marL="1143000" indent="-228600">
              <a:buClr>
                <a:srgbClr val="149DEB"/>
              </a:buClr>
              <a:buFont typeface="Lucida Grande"/>
              <a:buChar char="–"/>
              <a:defRPr sz="1800" b="0" i="0">
                <a:solidFill>
                  <a:schemeClr val="tx1"/>
                </a:solidFill>
                <a:latin typeface="Century Gothic"/>
                <a:cs typeface="Century Gothic"/>
              </a:defRPr>
            </a:lvl3pPr>
            <a:lvl4pPr marL="1600200" indent="-228600">
              <a:buClr>
                <a:srgbClr val="149DEB"/>
              </a:buClr>
              <a:buFont typeface="Arial"/>
              <a:buChar char="•"/>
              <a:defRPr sz="1600" b="0" i="0">
                <a:solidFill>
                  <a:schemeClr val="tx1"/>
                </a:solidFill>
                <a:latin typeface="Century Gothic"/>
                <a:cs typeface="Century Gothic"/>
              </a:defRPr>
            </a:lvl4pPr>
            <a:lvl5pPr marL="2057400" indent="-228600">
              <a:buClr>
                <a:srgbClr val="149DEB"/>
              </a:buClr>
              <a:buFont typeface="Lucida Grande"/>
              <a:buChar char="»"/>
              <a:defRPr sz="1600" b="0" i="0">
                <a:solidFill>
                  <a:schemeClr val="tx1"/>
                </a:solidFill>
                <a:latin typeface="Century Gothic"/>
                <a:cs typeface="Century Gothic"/>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Tree>
    <p:extLst>
      <p:ext uri="{BB962C8B-B14F-4D97-AF65-F5344CB8AC3E}">
        <p14:creationId xmlns:p14="http://schemas.microsoft.com/office/powerpoint/2010/main" val="95056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r>
              <a:rPr lang="en-US"/>
              <a:t>11/18/2015</a:t>
            </a:r>
            <a:endParaRPr lang="en-US" dirty="0"/>
          </a:p>
        </p:txBody>
      </p:sp>
      <p:sp>
        <p:nvSpPr>
          <p:cNvPr id="19" name="Slide Number Placeholder 18"/>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a:t>OMG Threat &amp; Risk for STIDS 2015</a:t>
            </a:r>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p>
            <a:r>
              <a:rPr lang="en-US"/>
              <a:t>11/18/2015</a:t>
            </a:r>
          </a:p>
        </p:txBody>
      </p:sp>
      <p:sp>
        <p:nvSpPr>
          <p:cNvPr id="20" name="Slide Number Placeholder 19"/>
          <p:cNvSpPr>
            <a:spLocks noGrp="1"/>
          </p:cNvSpPr>
          <p:nvPr>
            <p:ph type="sldNum" sz="quarter" idx="11"/>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2"/>
          </p:nvPr>
        </p:nvSpPr>
        <p:spPr/>
        <p:txBody>
          <a:bodyPr/>
          <a:lstStyle/>
          <a:p>
            <a:r>
              <a:rPr lang="en-US"/>
              <a:t>OMG Threat &amp; Risk for STIDS 2015</a:t>
            </a:r>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p>
            <a:r>
              <a:rPr lang="en-US"/>
              <a:t>11/18/2015</a:t>
            </a:r>
          </a:p>
        </p:txBody>
      </p:sp>
      <p:sp>
        <p:nvSpPr>
          <p:cNvPr id="25" name="Slide Number Placeholder 24"/>
          <p:cNvSpPr>
            <a:spLocks noGrp="1"/>
          </p:cNvSpPr>
          <p:nvPr>
            <p:ph type="sldNum" sz="quarter" idx="16"/>
          </p:nvPr>
        </p:nvSpPr>
        <p:spPr/>
        <p:txBody>
          <a:bodyPr/>
          <a:lstStyle/>
          <a:p>
            <a:fld id="{C5349D12-3EF0-44B0-8484-0F10BE0E01DA}" type="slidenum">
              <a:rPr lang="en-US" smtClean="0"/>
              <a:t>‹#›</a:t>
            </a:fld>
            <a:endParaRPr lang="en-US"/>
          </a:p>
        </p:txBody>
      </p:sp>
      <p:sp>
        <p:nvSpPr>
          <p:cNvPr id="26" name="Footer Placeholder 25"/>
          <p:cNvSpPr>
            <a:spLocks noGrp="1"/>
          </p:cNvSpPr>
          <p:nvPr>
            <p:ph type="ftr" sz="quarter" idx="17"/>
          </p:nvPr>
        </p:nvSpPr>
        <p:spPr/>
        <p:txBody>
          <a:bodyPr/>
          <a:lstStyle/>
          <a:p>
            <a:r>
              <a:rPr lang="en-US"/>
              <a:t>OMG Threat &amp; Risk for STIDS 2015</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p>
            <a:r>
              <a:rPr lang="en-US"/>
              <a:t>11/18/2015</a:t>
            </a:r>
          </a:p>
        </p:txBody>
      </p:sp>
      <p:sp>
        <p:nvSpPr>
          <p:cNvPr id="24" name="Slide Number Placeholder 23"/>
          <p:cNvSpPr>
            <a:spLocks noGrp="1"/>
          </p:cNvSpPr>
          <p:nvPr>
            <p:ph type="sldNum" sz="quarter" idx="17"/>
          </p:nvPr>
        </p:nvSpPr>
        <p:spPr/>
        <p:txBody>
          <a:bodyPr/>
          <a:lstStyle/>
          <a:p>
            <a:fld id="{C5349D12-3EF0-44B0-8484-0F10BE0E01DA}" type="slidenum">
              <a:rPr lang="en-US" smtClean="0"/>
              <a:t>‹#›</a:t>
            </a:fld>
            <a:endParaRPr lang="en-US"/>
          </a:p>
        </p:txBody>
      </p:sp>
      <p:sp>
        <p:nvSpPr>
          <p:cNvPr id="29" name="Footer Placeholder 28"/>
          <p:cNvSpPr>
            <a:spLocks noGrp="1"/>
          </p:cNvSpPr>
          <p:nvPr>
            <p:ph type="ftr" sz="quarter" idx="18"/>
          </p:nvPr>
        </p:nvSpPr>
        <p:spPr/>
        <p:txBody>
          <a:bodyPr/>
          <a:lstStyle/>
          <a:p>
            <a:r>
              <a:rPr lang="en-US"/>
              <a:t>OMG Threat &amp; Risk for STIDS 2015</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r>
              <a:rPr lang="en-US"/>
              <a:t>11/18/2015</a:t>
            </a:r>
          </a:p>
        </p:txBody>
      </p:sp>
      <p:sp>
        <p:nvSpPr>
          <p:cNvPr id="14" name="Slide Number Placeholder 13"/>
          <p:cNvSpPr>
            <a:spLocks noGrp="1"/>
          </p:cNvSpPr>
          <p:nvPr>
            <p:ph type="sldNum" sz="quarter" idx="11"/>
          </p:nvPr>
        </p:nvSpPr>
        <p:spPr/>
        <p:txBody>
          <a:bodyPr/>
          <a:lstStyle/>
          <a:p>
            <a:fld id="{C5349D12-3EF0-44B0-8484-0F10BE0E01DA}" type="slidenum">
              <a:rPr lang="en-US" smtClean="0"/>
              <a:t>‹#›</a:t>
            </a:fld>
            <a:endParaRPr lang="en-US"/>
          </a:p>
        </p:txBody>
      </p:sp>
      <p:sp>
        <p:nvSpPr>
          <p:cNvPr id="18" name="Footer Placeholder 17"/>
          <p:cNvSpPr>
            <a:spLocks noGrp="1"/>
          </p:cNvSpPr>
          <p:nvPr>
            <p:ph type="ftr" sz="quarter" idx="12"/>
          </p:nvPr>
        </p:nvSpPr>
        <p:spPr/>
        <p:txBody>
          <a:bodyPr/>
          <a:lstStyle/>
          <a:p>
            <a:r>
              <a:rPr lang="en-US"/>
              <a:t>OMG Threat &amp; Risk for STIDS 2015</a:t>
            </a:r>
          </a:p>
        </p:txBody>
      </p:sp>
      <p:sp>
        <p:nvSpPr>
          <p:cNvPr id="15" name="Title 14"/>
          <p:cNvSpPr>
            <a:spLocks noGrp="1"/>
          </p:cNvSpPr>
          <p:nvPr>
            <p:ph type="title"/>
          </p:nvPr>
        </p:nvSpPr>
        <p:spPr>
          <a:xfrm>
            <a:off x="381000" y="152400"/>
            <a:ext cx="7680960" cy="685800"/>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r>
              <a:rPr lang="en-US"/>
              <a:t>11/18/2015</a:t>
            </a:r>
          </a:p>
        </p:txBody>
      </p:sp>
      <p:sp>
        <p:nvSpPr>
          <p:cNvPr id="12" name="Slide Number Placeholder 11"/>
          <p:cNvSpPr>
            <a:spLocks noGrp="1"/>
          </p:cNvSpPr>
          <p:nvPr>
            <p:ph type="sldNum" sz="quarter" idx="11"/>
          </p:nvPr>
        </p:nvSpPr>
        <p:spPr/>
        <p:txBody>
          <a:bodyPr/>
          <a:lstStyle/>
          <a:p>
            <a:fld id="{C5349D12-3EF0-44B0-8484-0F10BE0E01DA}" type="slidenum">
              <a:rPr lang="en-US" smtClean="0"/>
              <a:t>‹#›</a:t>
            </a:fld>
            <a:endParaRPr lang="en-US"/>
          </a:p>
        </p:txBody>
      </p:sp>
      <p:sp>
        <p:nvSpPr>
          <p:cNvPr id="13" name="Footer Placeholder 12"/>
          <p:cNvSpPr>
            <a:spLocks noGrp="1"/>
          </p:cNvSpPr>
          <p:nvPr>
            <p:ph type="ftr" sz="quarter" idx="12"/>
          </p:nvPr>
        </p:nvSpPr>
        <p:spPr/>
        <p:txBody>
          <a:bodyPr/>
          <a:lstStyle/>
          <a:p>
            <a:r>
              <a:rPr lang="en-US"/>
              <a:t>OMG Threat &amp; Risk for STIDS 2015</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p>
            <a:r>
              <a:rPr lang="en-US"/>
              <a:t>11/18/2015</a:t>
            </a:r>
          </a:p>
        </p:txBody>
      </p:sp>
      <p:sp>
        <p:nvSpPr>
          <p:cNvPr id="18" name="Slide Number Placeholder 17"/>
          <p:cNvSpPr>
            <a:spLocks noGrp="1"/>
          </p:cNvSpPr>
          <p:nvPr>
            <p:ph type="sldNum" sz="quarter" idx="16"/>
          </p:nvPr>
        </p:nvSpPr>
        <p:spPr/>
        <p:txBody>
          <a:bodyPr/>
          <a:lstStyle/>
          <a:p>
            <a:fld id="{C5349D12-3EF0-44B0-8484-0F10BE0E01DA}" type="slidenum">
              <a:rPr lang="en-US" smtClean="0"/>
              <a:t>‹#›</a:t>
            </a:fld>
            <a:endParaRPr lang="en-US"/>
          </a:p>
        </p:txBody>
      </p:sp>
      <p:sp>
        <p:nvSpPr>
          <p:cNvPr id="20" name="Footer Placeholder 19"/>
          <p:cNvSpPr>
            <a:spLocks noGrp="1"/>
          </p:cNvSpPr>
          <p:nvPr>
            <p:ph type="ftr" sz="quarter" idx="17"/>
          </p:nvPr>
        </p:nvSpPr>
        <p:spPr/>
        <p:txBody>
          <a:bodyPr/>
          <a:lstStyle/>
          <a:p>
            <a:r>
              <a:rPr lang="en-US"/>
              <a:t>OMG Threat &amp; Risk for STIDS 2015</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p>
            <a:r>
              <a:rPr lang="en-US"/>
              <a:t>11/18/2015</a:t>
            </a:r>
          </a:p>
        </p:txBody>
      </p:sp>
      <p:sp>
        <p:nvSpPr>
          <p:cNvPr id="20" name="Slide Number Placeholder 19"/>
          <p:cNvSpPr>
            <a:spLocks noGrp="1"/>
          </p:cNvSpPr>
          <p:nvPr>
            <p:ph type="sldNum" sz="quarter" idx="15"/>
          </p:nvPr>
        </p:nvSpPr>
        <p:spPr/>
        <p:txBody>
          <a:bodyPr/>
          <a:lstStyle/>
          <a:p>
            <a:fld id="{C5349D12-3EF0-44B0-8484-0F10BE0E01DA}" type="slidenum">
              <a:rPr lang="en-US" smtClean="0"/>
              <a:t>‹#›</a:t>
            </a:fld>
            <a:endParaRPr lang="en-US"/>
          </a:p>
        </p:txBody>
      </p:sp>
      <p:sp>
        <p:nvSpPr>
          <p:cNvPr id="21" name="Footer Placeholder 20"/>
          <p:cNvSpPr>
            <a:spLocks noGrp="1"/>
          </p:cNvSpPr>
          <p:nvPr>
            <p:ph type="ftr" sz="quarter" idx="16"/>
          </p:nvPr>
        </p:nvSpPr>
        <p:spPr/>
        <p:txBody>
          <a:bodyPr/>
          <a:lstStyle/>
          <a:p>
            <a:r>
              <a:rPr lang="en-US"/>
              <a:t>OMG Threat &amp; Risk for STIDS 2015</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a:t>11/18/2015</a:t>
            </a: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r>
              <a:rPr lang="en-US"/>
              <a:t>OMG Threat &amp; Risk for STIDS 2015</a:t>
            </a:r>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C5349D12-3EF0-44B0-8484-0F10BE0E01D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threatrisk.org/" TargetMode="External"/><Relationship Id="rId2" Type="http://schemas.openxmlformats.org/officeDocument/2006/relationships/hyperlink" Target="http://www.omg.org/"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ww.ise.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threatrisk.org/" TargetMode="External"/><Relationship Id="rId2" Type="http://schemas.openxmlformats.org/officeDocument/2006/relationships/hyperlink" Target="http://www.omg.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notesSlide" Target="../notesSlides/notesSlide4.xml"/><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slideLayout" Target="../slideLayouts/slideLayout7.xml"/><Relationship Id="rId16" Type="http://schemas.openxmlformats.org/officeDocument/2006/relationships/image" Target="../media/image41.jpeg"/><Relationship Id="rId1" Type="http://schemas.openxmlformats.org/officeDocument/2006/relationships/audio" Target="file:///C:\Users\Rach\Documents\Object%20Management%20Group\Audio%20Files%20-%20MP3\MDMI-5-edited.mp3" TargetMode="Externa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pn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hyperlink" Target="http://www.omg.org/mda/" TargetMode="External"/><Relationship Id="rId18" Type="http://schemas.openxmlformats.org/officeDocument/2006/relationships/image" Target="../media/image62.jpeg"/><Relationship Id="rId3" Type="http://schemas.openxmlformats.org/officeDocument/2006/relationships/image" Target="../media/image54.jpeg"/><Relationship Id="rId7" Type="http://schemas.openxmlformats.org/officeDocument/2006/relationships/hyperlink" Target="http://www.omgsysml.org/" TargetMode="External"/><Relationship Id="rId12" Type="http://schemas.openxmlformats.org/officeDocument/2006/relationships/image" Target="../media/image59.png"/><Relationship Id="rId17" Type="http://schemas.openxmlformats.org/officeDocument/2006/relationships/hyperlink" Target="http://www.corba.org/" TargetMode="External"/><Relationship Id="rId2" Type="http://schemas.openxmlformats.org/officeDocument/2006/relationships/hyperlink" Target="http://www.soa-consortium.com/index.htm" TargetMode="External"/><Relationship Id="rId16"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hyperlink" Target="http://portals.omg.org/dds" TargetMode="External"/><Relationship Id="rId5" Type="http://schemas.openxmlformats.org/officeDocument/2006/relationships/hyperlink" Target="mailto:wayne@omg.org" TargetMode="External"/><Relationship Id="rId15" Type="http://schemas.openxmlformats.org/officeDocument/2006/relationships/hyperlink" Target="http://www.uml.org/" TargetMode="External"/><Relationship Id="rId10" Type="http://schemas.openxmlformats.org/officeDocument/2006/relationships/image" Target="../media/image58.png"/><Relationship Id="rId4" Type="http://schemas.openxmlformats.org/officeDocument/2006/relationships/image" Target="../media/image55.jpeg"/><Relationship Id="rId9" Type="http://schemas.openxmlformats.org/officeDocument/2006/relationships/hyperlink" Target="http://www.omg.org/bpmn-logo/" TargetMode="External"/><Relationship Id="rId1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wmf"/><Relationship Id="rId13" Type="http://schemas.microsoft.com/office/2007/relationships/hdphoto" Target="../media/hdphoto2.wdp"/><Relationship Id="rId3" Type="http://schemas.openxmlformats.org/officeDocument/2006/relationships/image" Target="../media/image18.wmf"/><Relationship Id="rId7" Type="http://schemas.openxmlformats.org/officeDocument/2006/relationships/image" Target="../media/image22.jpe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jpeg"/><Relationship Id="rId11" Type="http://schemas.microsoft.com/office/2007/relationships/hdphoto" Target="../media/hdphoto1.wdp"/><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Projects\Threat\website\threat-m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4648201"/>
            <a:ext cx="9144000" cy="220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5" descr="C:\Users\Cory\Pictures\threatImage\l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118" y="5834570"/>
            <a:ext cx="3800032" cy="10715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8000" y="3352800"/>
            <a:ext cx="3048000" cy="14516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http://ts2.mm.bing.net/th?id=HN.607995141331681509&amp;amp;pid=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167" y="5291758"/>
            <a:ext cx="1140382" cy="114038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 y="3434914"/>
            <a:ext cx="3145490" cy="870105"/>
          </a:xfrm>
        </p:spPr>
        <p:txBody>
          <a:bodyPr>
            <a:noAutofit/>
          </a:bodyPr>
          <a:lstStyle/>
          <a:p>
            <a:r>
              <a:rPr lang="en-US" sz="2800" b="1" dirty="0">
                <a:effectLst>
                  <a:outerShdw blurRad="38100" dist="38100" dir="2700000" algn="tl">
                    <a:srgbClr val="000000">
                      <a:alpha val="43137"/>
                    </a:srgbClr>
                  </a:outerShdw>
                </a:effectLst>
              </a:rPr>
              <a:t>TEAM </a:t>
            </a:r>
            <a:r>
              <a:rPr lang="en-US" sz="2800" b="1" dirty="0">
                <a:solidFill>
                  <a:srgbClr val="FF0000"/>
                </a:solidFill>
                <a:effectLst>
                  <a:outerShdw blurRad="38100" dist="38100" dir="2700000" algn="tl">
                    <a:srgbClr val="000000">
                      <a:alpha val="43137"/>
                    </a:srgbClr>
                  </a:outerShdw>
                </a:effectLst>
              </a:rPr>
              <a:t>Threat</a:t>
            </a:r>
          </a:p>
        </p:txBody>
      </p:sp>
      <p:sp>
        <p:nvSpPr>
          <p:cNvPr id="2" name="Title 1"/>
          <p:cNvSpPr>
            <a:spLocks noGrp="1"/>
          </p:cNvSpPr>
          <p:nvPr>
            <p:ph type="title"/>
          </p:nvPr>
        </p:nvSpPr>
        <p:spPr/>
        <p:txBody>
          <a:bodyPr>
            <a:normAutofit fontScale="90000"/>
          </a:bodyPr>
          <a:lstStyle/>
          <a:p>
            <a:r>
              <a:rPr lang="en-US" dirty="0">
                <a:solidFill>
                  <a:schemeClr val="tx1"/>
                </a:solidFill>
                <a:effectLst>
                  <a:outerShdw blurRad="38100" dist="38100" dir="2700000" algn="tl">
                    <a:srgbClr val="000000">
                      <a:alpha val="43137"/>
                    </a:srgbClr>
                  </a:outerShdw>
                </a:effectLst>
              </a:rPr>
              <a:t>Operational Threat &amp; Risk Information Sharing and Analytics</a:t>
            </a:r>
          </a:p>
        </p:txBody>
      </p:sp>
      <p:pic>
        <p:nvPicPr>
          <p:cNvPr id="4" name="Picture 2"/>
          <p:cNvPicPr>
            <a:picLocks noChangeAspect="1" noChangeArrowheads="1"/>
          </p:cNvPicPr>
          <p:nvPr/>
        </p:nvPicPr>
        <p:blipFill>
          <a:blip r:embed="rId6" cstate="print"/>
          <a:srcRect/>
          <a:stretch>
            <a:fillRect/>
          </a:stretch>
        </p:blipFill>
        <p:spPr bwMode="auto">
          <a:xfrm>
            <a:off x="3596481" y="3649229"/>
            <a:ext cx="1951037" cy="858838"/>
          </a:xfrm>
          <a:prstGeom prst="rect">
            <a:avLst/>
          </a:prstGeom>
          <a:noFill/>
          <a:ln w="9525">
            <a:noFill/>
            <a:miter lim="800000"/>
            <a:headEnd/>
            <a:tailEnd/>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82" y="4782030"/>
            <a:ext cx="1877618" cy="624955"/>
          </a:xfrm>
          <a:prstGeom prst="rect">
            <a:avLst/>
          </a:prstGeom>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50" y="5693790"/>
            <a:ext cx="2723776" cy="53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071" y="6276974"/>
            <a:ext cx="38290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844" y="4781669"/>
            <a:ext cx="2571749" cy="629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9026" y="5391081"/>
            <a:ext cx="1462774" cy="68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3593" y="4601632"/>
            <a:ext cx="1676400" cy="104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4000" y="4798969"/>
            <a:ext cx="891713" cy="492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0894" y="4859627"/>
            <a:ext cx="14287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C:\Users\Cory\Pictures\threatImage\nis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72400" y="6423594"/>
            <a:ext cx="1246626" cy="42417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Pictures\threatImage\nsa.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55765" y="5315961"/>
            <a:ext cx="1081431" cy="1054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02582" y="5466825"/>
            <a:ext cx="697385" cy="704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94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This “conceptual reference model” orientation is really quite different from defining a model or ontology for a specific purpose or application!</a:t>
            </a:r>
          </a:p>
        </p:txBody>
      </p:sp>
      <p:sp>
        <p:nvSpPr>
          <p:cNvPr id="2" name="Date Placeholder 1"/>
          <p:cNvSpPr>
            <a:spLocks noGrp="1"/>
          </p:cNvSpPr>
          <p:nvPr>
            <p:ph type="dt" sz="half" idx="10"/>
          </p:nvPr>
        </p:nvSpPr>
        <p:spPr/>
        <p:txBody>
          <a:bodyPr/>
          <a:lstStyle/>
          <a:p>
            <a:r>
              <a:rPr lang="en-US"/>
              <a:t>11/18/2015</a:t>
            </a:r>
          </a:p>
        </p:txBody>
      </p:sp>
      <p:sp>
        <p:nvSpPr>
          <p:cNvPr id="3" name="Slide Number Placeholder 2"/>
          <p:cNvSpPr>
            <a:spLocks noGrp="1"/>
          </p:cNvSpPr>
          <p:nvPr>
            <p:ph type="sldNum" sz="quarter" idx="11"/>
          </p:nvPr>
        </p:nvSpPr>
        <p:spPr/>
        <p:txBody>
          <a:bodyPr/>
          <a:lstStyle/>
          <a:p>
            <a:fld id="{C5349D12-3EF0-44B0-8484-0F10BE0E01DA}" type="slidenum">
              <a:rPr lang="en-US" smtClean="0"/>
              <a:t>10</a:t>
            </a:fld>
            <a:endParaRPr lang="en-US"/>
          </a:p>
        </p:txBody>
      </p:sp>
      <p:sp>
        <p:nvSpPr>
          <p:cNvPr id="4" name="Footer Placeholder 3"/>
          <p:cNvSpPr>
            <a:spLocks noGrp="1"/>
          </p:cNvSpPr>
          <p:nvPr>
            <p:ph type="ftr" sz="quarter" idx="12"/>
          </p:nvPr>
        </p:nvSpPr>
        <p:spPr/>
        <p:txBody>
          <a:bodyPr/>
          <a:lstStyle/>
          <a:p>
            <a:r>
              <a:rPr lang="en-US"/>
              <a:t>OMG Threat &amp; Risk for STIDS 2015</a:t>
            </a:r>
          </a:p>
        </p:txBody>
      </p:sp>
      <p:sp>
        <p:nvSpPr>
          <p:cNvPr id="6" name="Title 5"/>
          <p:cNvSpPr>
            <a:spLocks noGrp="1"/>
          </p:cNvSpPr>
          <p:nvPr>
            <p:ph type="title"/>
          </p:nvPr>
        </p:nvSpPr>
        <p:spPr/>
        <p:txBody>
          <a:bodyPr/>
          <a:lstStyle/>
          <a:p>
            <a:r>
              <a:rPr lang="en-US" dirty="0"/>
              <a:t>Realization</a:t>
            </a:r>
          </a:p>
        </p:txBody>
      </p:sp>
    </p:spTree>
    <p:extLst>
      <p:ext uri="{BB962C8B-B14F-4D97-AF65-F5344CB8AC3E}">
        <p14:creationId xmlns:p14="http://schemas.microsoft.com/office/powerpoint/2010/main" val="3554328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3"/>
          </p:nvPr>
        </p:nvSpPr>
        <p:spPr/>
        <p:txBody>
          <a:bodyPr/>
          <a:lstStyle/>
          <a:p>
            <a:r>
              <a:rPr lang="en-US" dirty="0">
                <a:solidFill>
                  <a:srgbClr val="FFFF00"/>
                </a:solidFill>
              </a:rPr>
              <a:t>STIX</a:t>
            </a:r>
            <a:r>
              <a:rPr lang="en-US" dirty="0"/>
              <a:t> – Structured Threat Information Exchange, for Cyber threat information. (Moving to Oasis “CTI”)</a:t>
            </a:r>
          </a:p>
          <a:p>
            <a:r>
              <a:rPr lang="en-US" dirty="0">
                <a:solidFill>
                  <a:srgbClr val="FFFF00"/>
                </a:solidFill>
              </a:rPr>
              <a:t>NIEM </a:t>
            </a:r>
            <a:r>
              <a:rPr lang="en-US" dirty="0"/>
              <a:t>– National Information Exchange Model – For justice, public safety and other domains.</a:t>
            </a:r>
          </a:p>
          <a:p>
            <a:r>
              <a:rPr lang="en-US" dirty="0">
                <a:solidFill>
                  <a:srgbClr val="FFFF00"/>
                </a:solidFill>
              </a:rPr>
              <a:t>Risk Model </a:t>
            </a:r>
            <a:r>
              <a:rPr lang="en-US" dirty="0"/>
              <a:t>– A concrete risk model for data interchange is included and mapped as none currently exists as a standard.</a:t>
            </a:r>
          </a:p>
          <a:p>
            <a:r>
              <a:rPr lang="en-US" dirty="0">
                <a:solidFill>
                  <a:srgbClr val="FFFF00"/>
                </a:solidFill>
              </a:rPr>
              <a:t>NIST 800-53 </a:t>
            </a:r>
            <a:r>
              <a:rPr lang="en-US" dirty="0"/>
              <a:t>– Security and Privacy Controls for information systems. This is not a data mapping but shows how the concepts support the controls.</a:t>
            </a:r>
          </a:p>
          <a:p>
            <a:endParaRPr lang="en-US" dirty="0"/>
          </a:p>
          <a:p>
            <a:r>
              <a:rPr lang="en-US" dirty="0"/>
              <a:t>Note: More mappings are anticipated as the initiative unfolds. Some may be published but not standardized. </a:t>
            </a:r>
          </a:p>
        </p:txBody>
      </p:sp>
      <p:sp>
        <p:nvSpPr>
          <p:cNvPr id="8" name="Title 7"/>
          <p:cNvSpPr>
            <a:spLocks noGrp="1"/>
          </p:cNvSpPr>
          <p:nvPr>
            <p:ph type="title"/>
          </p:nvPr>
        </p:nvSpPr>
        <p:spPr/>
        <p:txBody>
          <a:bodyPr/>
          <a:lstStyle/>
          <a:p>
            <a:r>
              <a:rPr lang="en-US" dirty="0"/>
              <a:t>Mappings included</a:t>
            </a:r>
          </a:p>
        </p:txBody>
      </p:sp>
      <p:sp>
        <p:nvSpPr>
          <p:cNvPr id="2" name="Footer Placeholder 1"/>
          <p:cNvSpPr>
            <a:spLocks noGrp="1"/>
          </p:cNvSpPr>
          <p:nvPr>
            <p:ph type="ftr" sz="quarter" idx="16"/>
          </p:nvPr>
        </p:nvSpPr>
        <p:spPr/>
        <p:txBody>
          <a:bodyPr/>
          <a:lstStyle/>
          <a:p>
            <a:r>
              <a:rPr lang="en-US"/>
              <a:t>OMG Threat &amp; Risk for STIDS 2015</a:t>
            </a:r>
          </a:p>
        </p:txBody>
      </p:sp>
      <p:sp>
        <p:nvSpPr>
          <p:cNvPr id="3" name="Slide Number Placeholder 2"/>
          <p:cNvSpPr>
            <a:spLocks noGrp="1"/>
          </p:cNvSpPr>
          <p:nvPr>
            <p:ph type="sldNum" sz="quarter" idx="15"/>
          </p:nvPr>
        </p:nvSpPr>
        <p:spPr/>
        <p:txBody>
          <a:bodyPr/>
          <a:lstStyle/>
          <a:p>
            <a:fld id="{C5349D12-3EF0-44B0-8484-0F10BE0E01DA}" type="slidenum">
              <a:rPr lang="en-US" smtClean="0"/>
              <a:t>11</a:t>
            </a:fld>
            <a:endParaRPr lang="en-US"/>
          </a:p>
        </p:txBody>
      </p:sp>
      <p:sp>
        <p:nvSpPr>
          <p:cNvPr id="4" name="Date Placeholder 3"/>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54299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ormAutofit fontScale="85000" lnSpcReduction="10000"/>
          </a:bodyPr>
          <a:lstStyle/>
          <a:p>
            <a:r>
              <a:rPr lang="en-US" dirty="0"/>
              <a:t>Past present and future all are of interest and important to the semantics of the data. “Temporal aspects” of all relationships and situations is important. Not understanding these temporal aspects could result in error. </a:t>
            </a:r>
          </a:p>
          <a:p>
            <a:pPr marL="285750" indent="-285750">
              <a:buFont typeface="Arial" panose="020B0604020202020204" pitchFamily="34" charset="0"/>
              <a:buChar char="•"/>
            </a:pPr>
            <a:r>
              <a:rPr lang="en-US" dirty="0"/>
              <a:t>The threat/risk model incorporates temporal aspects into the core of the ontology and language. All situations and relationships are temporal. In OWL and other FOL based languages this requires reification.</a:t>
            </a:r>
          </a:p>
          <a:p>
            <a:r>
              <a:rPr lang="en-US" dirty="0"/>
              <a:t>Provenance of every “fact” is crucial to trust.</a:t>
            </a:r>
          </a:p>
          <a:p>
            <a:pPr marL="285750" indent="-285750">
              <a:buFont typeface="Arial" panose="020B0604020202020204" pitchFamily="34" charset="0"/>
              <a:buChar char="•"/>
            </a:pPr>
            <a:r>
              <a:rPr lang="en-US" dirty="0"/>
              <a:t>Due to the reification, metadata can be attached to every assertion.</a:t>
            </a:r>
          </a:p>
          <a:p>
            <a:r>
              <a:rPr lang="en-US" dirty="0"/>
              <a:t>Different communities and systems use different ways to represent the same thing or occurrence in the world.</a:t>
            </a:r>
          </a:p>
          <a:p>
            <a:pPr marL="285750" indent="-285750">
              <a:buFont typeface="Arial" panose="020B0604020202020204" pitchFamily="34" charset="0"/>
              <a:buChar char="•"/>
            </a:pPr>
            <a:r>
              <a:rPr lang="en-US" dirty="0"/>
              <a:t>The threat/risk model is a model of a real (or possible) world, not data. These concepts provide a pivot point between different data representations that are then </a:t>
            </a:r>
            <a:r>
              <a:rPr lang="en-US" b="1" dirty="0">
                <a:solidFill>
                  <a:srgbClr val="FFFF00"/>
                </a:solidFill>
              </a:rPr>
              <a:t>mapped</a:t>
            </a:r>
            <a:r>
              <a:rPr lang="en-US" dirty="0"/>
              <a:t>.</a:t>
            </a:r>
          </a:p>
          <a:p>
            <a:r>
              <a:rPr lang="en-US" dirty="0"/>
              <a:t>What something is and the roles it takes in various situation gets conflated.</a:t>
            </a:r>
          </a:p>
          <a:p>
            <a:pPr marL="285750" indent="-285750">
              <a:buFont typeface="Arial" panose="020B0604020202020204" pitchFamily="34" charset="0"/>
              <a:buChar char="•"/>
            </a:pPr>
            <a:r>
              <a:rPr lang="en-US" dirty="0"/>
              <a:t>“Role” is a “first class” concept – something or someone may play different roles at the same or different times</a:t>
            </a:r>
          </a:p>
          <a:p>
            <a:r>
              <a:rPr lang="en-US" dirty="0"/>
              <a:t>	</a:t>
            </a:r>
          </a:p>
        </p:txBody>
      </p:sp>
      <p:sp>
        <p:nvSpPr>
          <p:cNvPr id="2" name="Date Placeholder 1"/>
          <p:cNvSpPr>
            <a:spLocks noGrp="1"/>
          </p:cNvSpPr>
          <p:nvPr>
            <p:ph type="dt" sz="half" idx="14"/>
          </p:nvPr>
        </p:nvSpPr>
        <p:spPr/>
        <p:txBody>
          <a:bodyPr/>
          <a:lstStyle/>
          <a:p>
            <a:r>
              <a:rPr lang="en-US"/>
              <a:t>11/18/2015</a:t>
            </a:r>
          </a:p>
        </p:txBody>
      </p:sp>
      <p:sp>
        <p:nvSpPr>
          <p:cNvPr id="3" name="Slide Number Placeholder 2"/>
          <p:cNvSpPr>
            <a:spLocks noGrp="1"/>
          </p:cNvSpPr>
          <p:nvPr>
            <p:ph type="sldNum" sz="quarter" idx="15"/>
          </p:nvPr>
        </p:nvSpPr>
        <p:spPr/>
        <p:txBody>
          <a:bodyPr/>
          <a:lstStyle/>
          <a:p>
            <a:fld id="{C5349D12-3EF0-44B0-8484-0F10BE0E01DA}" type="slidenum">
              <a:rPr lang="en-US" smtClean="0"/>
              <a:t>12</a:t>
            </a:fld>
            <a:endParaRPr lang="en-US"/>
          </a:p>
        </p:txBody>
      </p:sp>
      <p:sp>
        <p:nvSpPr>
          <p:cNvPr id="4" name="Footer Placeholder 3"/>
          <p:cNvSpPr>
            <a:spLocks noGrp="1"/>
          </p:cNvSpPr>
          <p:nvPr>
            <p:ph type="ftr" sz="quarter" idx="16"/>
          </p:nvPr>
        </p:nvSpPr>
        <p:spPr/>
        <p:txBody>
          <a:bodyPr/>
          <a:lstStyle/>
          <a:p>
            <a:r>
              <a:rPr lang="en-US"/>
              <a:t>OMG Threat &amp; Risk for STIDS 2015</a:t>
            </a:r>
          </a:p>
        </p:txBody>
      </p:sp>
      <p:sp>
        <p:nvSpPr>
          <p:cNvPr id="5" name="Title 4"/>
          <p:cNvSpPr>
            <a:spLocks noGrp="1"/>
          </p:cNvSpPr>
          <p:nvPr>
            <p:ph type="title"/>
          </p:nvPr>
        </p:nvSpPr>
        <p:spPr/>
        <p:txBody>
          <a:bodyPr>
            <a:normAutofit/>
          </a:bodyPr>
          <a:lstStyle/>
          <a:p>
            <a:r>
              <a:rPr lang="en-US" dirty="0"/>
              <a:t>Ontological Challenges</a:t>
            </a:r>
          </a:p>
        </p:txBody>
      </p:sp>
    </p:spTree>
    <p:extLst>
      <p:ext uri="{BB962C8B-B14F-4D97-AF65-F5344CB8AC3E}">
        <p14:creationId xmlns:p14="http://schemas.microsoft.com/office/powerpoint/2010/main" val="124657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294967295"/>
          </p:nvPr>
        </p:nvSpPr>
        <p:spPr>
          <a:xfrm>
            <a:off x="352426" y="1463040"/>
            <a:ext cx="3886200" cy="4709160"/>
          </a:xfrm>
          <a:prstGeom prst="rect">
            <a:avLst/>
          </a:prstGeom>
        </p:spPr>
        <p:txBody>
          <a:bodyPr>
            <a:normAutofit fontScale="85000" lnSpcReduction="20000"/>
          </a:bodyPr>
          <a:lstStyle/>
          <a:p>
            <a:r>
              <a:rPr lang="en-US" dirty="0"/>
              <a:t>Data representations (Schema &amp; Instances)</a:t>
            </a:r>
          </a:p>
          <a:p>
            <a:pPr marL="285750" indent="-285750">
              <a:buFont typeface="Arial" panose="020B0604020202020204" pitchFamily="34" charset="0"/>
              <a:buChar char="•"/>
            </a:pPr>
            <a:r>
              <a:rPr lang="en-US" dirty="0"/>
              <a:t>Model data for a purpose using a technology</a:t>
            </a:r>
          </a:p>
          <a:p>
            <a:pPr marL="285750" indent="-285750">
              <a:buFont typeface="Arial" panose="020B0604020202020204" pitchFamily="34" charset="0"/>
              <a:buChar char="•"/>
            </a:pPr>
            <a:r>
              <a:rPr lang="en-US" dirty="0"/>
              <a:t>“Instances” are data structures (e.g. SQL tables or XML documents) – “facts” about the things in the world from some perspective</a:t>
            </a:r>
          </a:p>
          <a:p>
            <a:r>
              <a:rPr lang="en-US" dirty="0"/>
              <a:t>Conceptual Reference Models</a:t>
            </a:r>
          </a:p>
          <a:p>
            <a:pPr marL="285750" indent="-285750">
              <a:buFont typeface="Arial" panose="020B0604020202020204" pitchFamily="34" charset="0"/>
              <a:buChar char="•"/>
            </a:pPr>
            <a:r>
              <a:rPr lang="en-US" dirty="0"/>
              <a:t>A conception of the world by a group of stakeholders – less purpose specific</a:t>
            </a:r>
          </a:p>
          <a:p>
            <a:pPr marL="285750" indent="-285750">
              <a:buFont typeface="Arial" panose="020B0604020202020204" pitchFamily="34" charset="0"/>
              <a:buChar char="•"/>
            </a:pPr>
            <a:r>
              <a:rPr lang="en-US" dirty="0"/>
              <a:t>“Instances” are things in the world – so can’t be in models</a:t>
            </a:r>
          </a:p>
          <a:p>
            <a:r>
              <a:rPr lang="en-US" dirty="0"/>
              <a:t>Using abstraction, we can have multiple </a:t>
            </a:r>
            <a:r>
              <a:rPr lang="en-US" dirty="0">
                <a:solidFill>
                  <a:srgbClr val="FF0000"/>
                </a:solidFill>
              </a:rPr>
              <a:t>representations</a:t>
            </a:r>
            <a:r>
              <a:rPr lang="en-US" dirty="0"/>
              <a:t> of facts about the world in different data structures and technologies</a:t>
            </a:r>
          </a:p>
          <a:p>
            <a:r>
              <a:rPr lang="en-US" dirty="0">
                <a:solidFill>
                  <a:srgbClr val="FF0000"/>
                </a:solidFill>
              </a:rPr>
              <a:t>Rules</a:t>
            </a:r>
            <a:r>
              <a:rPr lang="en-US" dirty="0"/>
              <a:t> define how domain concepts can be represented in a particular form – rules can be simple and generic or heavyweight and specific, depending on the representation.</a:t>
            </a:r>
          </a:p>
          <a:p>
            <a:endParaRPr lang="en-US" dirty="0"/>
          </a:p>
        </p:txBody>
      </p:sp>
      <p:sp>
        <p:nvSpPr>
          <p:cNvPr id="6" name="Title 5"/>
          <p:cNvSpPr>
            <a:spLocks noGrp="1"/>
          </p:cNvSpPr>
          <p:nvPr>
            <p:ph type="title"/>
          </p:nvPr>
        </p:nvSpPr>
        <p:spPr/>
        <p:txBody>
          <a:bodyPr>
            <a:normAutofit fontScale="90000"/>
          </a:bodyPr>
          <a:lstStyle/>
          <a:p>
            <a:r>
              <a:rPr lang="en-US" dirty="0"/>
              <a:t>Pivoting Through a Reference Model</a:t>
            </a:r>
          </a:p>
        </p:txBody>
      </p:sp>
      <p:sp>
        <p:nvSpPr>
          <p:cNvPr id="9" name="U-Turn Arrow 8"/>
          <p:cNvSpPr/>
          <p:nvPr/>
        </p:nvSpPr>
        <p:spPr>
          <a:xfrm flipV="1">
            <a:off x="5031988" y="2133600"/>
            <a:ext cx="3505200" cy="3124200"/>
          </a:xfrm>
          <a:prstGeom prst="utur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Document 9"/>
          <p:cNvSpPr/>
          <p:nvPr/>
        </p:nvSpPr>
        <p:spPr>
          <a:xfrm>
            <a:off x="4536688" y="12954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“Source”</a:t>
            </a:r>
          </a:p>
          <a:p>
            <a:pPr algn="ctr"/>
            <a:r>
              <a:rPr lang="en-US" dirty="0">
                <a:solidFill>
                  <a:schemeClr val="bg2">
                    <a:lumMod val="25000"/>
                  </a:schemeClr>
                </a:solidFill>
              </a:rPr>
              <a:t>Data</a:t>
            </a:r>
          </a:p>
          <a:p>
            <a:pPr algn="ctr"/>
            <a:r>
              <a:rPr lang="en-US" dirty="0">
                <a:solidFill>
                  <a:schemeClr val="bg2">
                    <a:lumMod val="25000"/>
                  </a:schemeClr>
                </a:solidFill>
              </a:rPr>
              <a:t>Representation</a:t>
            </a:r>
          </a:p>
        </p:txBody>
      </p:sp>
      <p:sp>
        <p:nvSpPr>
          <p:cNvPr id="12" name="Flowchart: Alternate Process 11"/>
          <p:cNvSpPr/>
          <p:nvPr/>
        </p:nvSpPr>
        <p:spPr>
          <a:xfrm>
            <a:off x="4691876" y="4456771"/>
            <a:ext cx="3845312" cy="1524000"/>
          </a:xfrm>
          <a:prstGeom prst="flowChartAlternateProcess">
            <a:avLst/>
          </a:prstGeom>
          <a:solidFill>
            <a:srgbClr val="FFC0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Conceptual Domain Models</a:t>
            </a:r>
          </a:p>
          <a:p>
            <a:pPr algn="ctr"/>
            <a:r>
              <a:rPr lang="en-US" dirty="0">
                <a:solidFill>
                  <a:schemeClr val="bg2">
                    <a:lumMod val="25000"/>
                  </a:schemeClr>
                </a:solidFill>
              </a:rPr>
              <a:t>(Models of the world)</a:t>
            </a:r>
          </a:p>
        </p:txBody>
      </p:sp>
      <p:sp>
        <p:nvSpPr>
          <p:cNvPr id="13" name="Right Arrow 12"/>
          <p:cNvSpPr/>
          <p:nvPr/>
        </p:nvSpPr>
        <p:spPr>
          <a:xfrm rot="5400000">
            <a:off x="4498588" y="3237571"/>
            <a:ext cx="1828800" cy="609600"/>
          </a:xfrm>
          <a:prstGeom prst="rightArrow">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a:t>
            </a:r>
          </a:p>
        </p:txBody>
      </p:sp>
      <p:sp>
        <p:nvSpPr>
          <p:cNvPr id="14" name="Right Arrow 13"/>
          <p:cNvSpPr/>
          <p:nvPr/>
        </p:nvSpPr>
        <p:spPr>
          <a:xfrm rot="16200000">
            <a:off x="7070338" y="3409021"/>
            <a:ext cx="1371600" cy="723900"/>
          </a:xfrm>
          <a:prstGeom prst="rightArrow">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15" name="Flowchart: Document 14"/>
          <p:cNvSpPr/>
          <p:nvPr/>
        </p:nvSpPr>
        <p:spPr>
          <a:xfrm>
            <a:off x="6830122" y="19812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“Target”</a:t>
            </a:r>
          </a:p>
          <a:p>
            <a:pPr algn="ctr"/>
            <a:r>
              <a:rPr lang="en-US" dirty="0">
                <a:solidFill>
                  <a:schemeClr val="bg2">
                    <a:lumMod val="25000"/>
                  </a:schemeClr>
                </a:solidFill>
              </a:rPr>
              <a:t>Data</a:t>
            </a:r>
          </a:p>
          <a:p>
            <a:pPr algn="ctr"/>
            <a:r>
              <a:rPr lang="en-US" dirty="0">
                <a:solidFill>
                  <a:schemeClr val="bg2">
                    <a:lumMod val="25000"/>
                  </a:schemeClr>
                </a:solidFill>
              </a:rPr>
              <a:t>Representation</a:t>
            </a:r>
          </a:p>
        </p:txBody>
      </p:sp>
      <p:sp>
        <p:nvSpPr>
          <p:cNvPr id="2" name="Footer Placeholder 1"/>
          <p:cNvSpPr>
            <a:spLocks noGrp="1"/>
          </p:cNvSpPr>
          <p:nvPr>
            <p:ph type="ftr" sz="quarter" idx="17"/>
          </p:nvPr>
        </p:nvSpPr>
        <p:spPr/>
        <p:txBody>
          <a:bodyPr/>
          <a:lstStyle/>
          <a:p>
            <a:r>
              <a:rPr lang="en-US"/>
              <a:t>OMG Threat &amp; Risk for STIDS 2015</a:t>
            </a:r>
          </a:p>
        </p:txBody>
      </p:sp>
      <p:sp>
        <p:nvSpPr>
          <p:cNvPr id="8" name="Slide Number Placeholder 7"/>
          <p:cNvSpPr>
            <a:spLocks noGrp="1"/>
          </p:cNvSpPr>
          <p:nvPr>
            <p:ph type="sldNum" sz="quarter" idx="16"/>
          </p:nvPr>
        </p:nvSpPr>
        <p:spPr/>
        <p:txBody>
          <a:bodyPr/>
          <a:lstStyle/>
          <a:p>
            <a:fld id="{C5349D12-3EF0-44B0-8484-0F10BE0E01DA}" type="slidenum">
              <a:rPr lang="en-US" smtClean="0"/>
              <a:t>13</a:t>
            </a:fld>
            <a:endParaRPr lang="en-US"/>
          </a:p>
        </p:txBody>
      </p:sp>
      <p:sp>
        <p:nvSpPr>
          <p:cNvPr id="11" name="Date Placeholder 10"/>
          <p:cNvSpPr>
            <a:spLocks noGrp="1"/>
          </p:cNvSpPr>
          <p:nvPr>
            <p:ph type="dt" sz="half" idx="15"/>
          </p:nvPr>
        </p:nvSpPr>
        <p:spPr/>
        <p:txBody>
          <a:bodyPr/>
          <a:lstStyle/>
          <a:p>
            <a:r>
              <a:rPr lang="en-US"/>
              <a:t>11/18/2015</a:t>
            </a:r>
          </a:p>
        </p:txBody>
      </p:sp>
    </p:spTree>
    <p:extLst>
      <p:ext uri="{BB962C8B-B14F-4D97-AF65-F5344CB8AC3E}">
        <p14:creationId xmlns:p14="http://schemas.microsoft.com/office/powerpoint/2010/main" val="2567689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lnSpcReduction="10000"/>
          </a:bodyPr>
          <a:lstStyle/>
          <a:p>
            <a:r>
              <a:rPr lang="en-US" dirty="0">
                <a:solidFill>
                  <a:srgbClr val="C00000"/>
                </a:solidFill>
              </a:rPr>
              <a:t>Conceptual Reference Models</a:t>
            </a:r>
          </a:p>
          <a:p>
            <a:pPr marL="285750" indent="-285750">
              <a:buFont typeface="Arial" panose="020B0604020202020204" pitchFamily="34" charset="0"/>
              <a:buChar char="•"/>
            </a:pPr>
            <a:r>
              <a:rPr lang="en-US" dirty="0"/>
              <a:t>Defines the terms and concepts of the threat &amp; risk domain as a semantic model. Conceptual models can also be transformed to ontologies.</a:t>
            </a:r>
          </a:p>
          <a:p>
            <a:r>
              <a:rPr lang="en-US" dirty="0">
                <a:solidFill>
                  <a:srgbClr val="C00000"/>
                </a:solidFill>
              </a:rPr>
              <a:t>Data models</a:t>
            </a:r>
          </a:p>
          <a:p>
            <a:pPr marL="285750" indent="-285750">
              <a:buFont typeface="Arial" panose="020B0604020202020204" pitchFamily="34" charset="0"/>
              <a:buChar char="•"/>
            </a:pPr>
            <a:r>
              <a:rPr lang="en-US" dirty="0"/>
              <a:t>Represents specific logical or physical data schema for a specific purpose – more concrete and structured. </a:t>
            </a:r>
          </a:p>
          <a:p>
            <a:pPr marL="285750" indent="-285750">
              <a:buFont typeface="Arial" panose="020B0604020202020204" pitchFamily="34" charset="0"/>
              <a:buChar char="•"/>
            </a:pPr>
            <a:r>
              <a:rPr lang="en-US" dirty="0"/>
              <a:t>Data models are a direct representation of some kind of schema, e.g. XML Schema, SQL Schema or RDF Schema.</a:t>
            </a:r>
          </a:p>
          <a:p>
            <a:r>
              <a:rPr lang="en-US" dirty="0">
                <a:solidFill>
                  <a:srgbClr val="C00000"/>
                </a:solidFill>
              </a:rPr>
              <a:t>Mappings</a:t>
            </a:r>
          </a:p>
          <a:p>
            <a:pPr marL="285750" indent="-285750">
              <a:buFont typeface="Arial" panose="020B0604020202020204" pitchFamily="34" charset="0"/>
              <a:buChar char="•"/>
            </a:pPr>
            <a:r>
              <a:rPr lang="en-US" dirty="0"/>
              <a:t>Mappings relate a data model to one or more conceptual models to provide for automated transformation and federation of information in these deferent formats. </a:t>
            </a:r>
          </a:p>
          <a:p>
            <a:pPr marL="285750" indent="-285750">
              <a:buFont typeface="Arial" panose="020B0604020202020204" pitchFamily="34" charset="0"/>
              <a:buChar char="•"/>
            </a:pPr>
            <a:r>
              <a:rPr lang="en-US" dirty="0"/>
              <a:t>The conceptual models become the “pivot point” between multiple data representations of the same and related concepts.</a:t>
            </a:r>
          </a:p>
        </p:txBody>
      </p:sp>
      <p:sp>
        <p:nvSpPr>
          <p:cNvPr id="7" name="Title 6"/>
          <p:cNvSpPr>
            <a:spLocks noGrp="1"/>
          </p:cNvSpPr>
          <p:nvPr>
            <p:ph type="title"/>
          </p:nvPr>
        </p:nvSpPr>
        <p:spPr/>
        <p:txBody>
          <a:bodyPr/>
          <a:lstStyle/>
          <a:p>
            <a:r>
              <a:rPr lang="en-US" dirty="0"/>
              <a:t>Kinds of models</a:t>
            </a:r>
          </a:p>
        </p:txBody>
      </p:sp>
      <p:sp>
        <p:nvSpPr>
          <p:cNvPr id="2" name="Footer Placeholder 1"/>
          <p:cNvSpPr>
            <a:spLocks noGrp="1"/>
          </p:cNvSpPr>
          <p:nvPr>
            <p:ph type="ftr" sz="quarter" idx="16"/>
          </p:nvPr>
        </p:nvSpPr>
        <p:spPr/>
        <p:txBody>
          <a:bodyPr/>
          <a:lstStyle/>
          <a:p>
            <a:r>
              <a:rPr lang="en-US"/>
              <a:t>OMG Threat &amp; Risk for STIDS 2015</a:t>
            </a:r>
          </a:p>
        </p:txBody>
      </p:sp>
      <p:sp>
        <p:nvSpPr>
          <p:cNvPr id="6" name="Slide Number Placeholder 5"/>
          <p:cNvSpPr>
            <a:spLocks noGrp="1"/>
          </p:cNvSpPr>
          <p:nvPr>
            <p:ph type="sldNum" sz="quarter" idx="15"/>
          </p:nvPr>
        </p:nvSpPr>
        <p:spPr/>
        <p:txBody>
          <a:bodyPr/>
          <a:lstStyle/>
          <a:p>
            <a:fld id="{C5349D12-3EF0-44B0-8484-0F10BE0E01DA}" type="slidenum">
              <a:rPr lang="en-US" smtClean="0"/>
              <a:t>14</a:t>
            </a:fld>
            <a:endParaRPr lang="en-US"/>
          </a:p>
        </p:txBody>
      </p:sp>
      <p:sp>
        <p:nvSpPr>
          <p:cNvPr id="9" name="Date Placeholder 8"/>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3672191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Conceptual Model Layering</a:t>
            </a:r>
          </a:p>
        </p:txBody>
      </p:sp>
      <p:sp>
        <p:nvSpPr>
          <p:cNvPr id="8" name="Rounded Rectangle 7"/>
          <p:cNvSpPr/>
          <p:nvPr/>
        </p:nvSpPr>
        <p:spPr>
          <a:xfrm>
            <a:off x="1295400" y="3722914"/>
            <a:ext cx="6400800" cy="914400"/>
          </a:xfrm>
          <a:prstGeom prst="roundRect">
            <a:avLst/>
          </a:prstGeom>
          <a:solidFill>
            <a:srgbClr val="11C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Generic Library – Provides concepts and links across multiple viewpoints, not just threat/risk. E.G. Person,  Objective</a:t>
            </a:r>
          </a:p>
        </p:txBody>
      </p:sp>
      <p:sp>
        <p:nvSpPr>
          <p:cNvPr id="9" name="Rounded Rectangle 8"/>
          <p:cNvSpPr/>
          <p:nvPr/>
        </p:nvSpPr>
        <p:spPr>
          <a:xfrm>
            <a:off x="1295400" y="4637314"/>
            <a:ext cx="64008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Foundational concepts for modeling anything: Entities, Roles, Relations, Types, Information, Rules, Identity, Etc…</a:t>
            </a:r>
          </a:p>
        </p:txBody>
      </p:sp>
      <p:sp>
        <p:nvSpPr>
          <p:cNvPr id="10" name="Rounded Rectangle 9"/>
          <p:cNvSpPr/>
          <p:nvPr/>
        </p:nvSpPr>
        <p:spPr>
          <a:xfrm>
            <a:off x="1295400" y="2819400"/>
            <a:ext cx="6400800" cy="9144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Cross-risk/threat – specific “wide and shallow” risk and threat concepts/ E.G. Risk, threat, danger, consequence</a:t>
            </a:r>
          </a:p>
        </p:txBody>
      </p:sp>
      <p:sp>
        <p:nvSpPr>
          <p:cNvPr id="11" name="Rounded Rectangle 10"/>
          <p:cNvSpPr/>
          <p:nvPr/>
        </p:nvSpPr>
        <p:spPr>
          <a:xfrm>
            <a:off x="1286691" y="1905000"/>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threat situational awareness and response</a:t>
            </a:r>
          </a:p>
        </p:txBody>
      </p:sp>
      <p:sp>
        <p:nvSpPr>
          <p:cNvPr id="12" name="Rounded Rectangle 11"/>
          <p:cNvSpPr/>
          <p:nvPr/>
        </p:nvSpPr>
        <p:spPr>
          <a:xfrm>
            <a:off x="4487091" y="1902823"/>
            <a:ext cx="3200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risk  evaluation and mediation</a:t>
            </a:r>
          </a:p>
        </p:txBody>
      </p:sp>
      <p:sp>
        <p:nvSpPr>
          <p:cNvPr id="2" name="Rounded Rectangular Callout 1"/>
          <p:cNvSpPr/>
          <p:nvPr/>
        </p:nvSpPr>
        <p:spPr>
          <a:xfrm>
            <a:off x="5638800" y="6019800"/>
            <a:ext cx="2133600" cy="533400"/>
          </a:xfrm>
          <a:prstGeom prst="wedgeRoundRectCallout">
            <a:avLst>
              <a:gd name="adj1" fmla="val -73214"/>
              <a:gd name="adj2" fmla="val -15321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Subset of the model from SIMF</a:t>
            </a:r>
          </a:p>
        </p:txBody>
      </p:sp>
      <p:sp>
        <p:nvSpPr>
          <p:cNvPr id="6" name="Footer Placeholder 5"/>
          <p:cNvSpPr>
            <a:spLocks noGrp="1"/>
          </p:cNvSpPr>
          <p:nvPr>
            <p:ph type="ftr" sz="quarter" idx="12"/>
          </p:nvPr>
        </p:nvSpPr>
        <p:spPr/>
        <p:txBody>
          <a:bodyPr/>
          <a:lstStyle/>
          <a:p>
            <a:r>
              <a:rPr lang="en-US"/>
              <a:t>OMG Threat &amp; Risk for STIDS 2015</a:t>
            </a:r>
          </a:p>
        </p:txBody>
      </p:sp>
      <p:sp>
        <p:nvSpPr>
          <p:cNvPr id="13" name="Slide Number Placeholder 12"/>
          <p:cNvSpPr>
            <a:spLocks noGrp="1"/>
          </p:cNvSpPr>
          <p:nvPr>
            <p:ph type="sldNum" sz="quarter" idx="11"/>
          </p:nvPr>
        </p:nvSpPr>
        <p:spPr/>
        <p:txBody>
          <a:bodyPr/>
          <a:lstStyle/>
          <a:p>
            <a:fld id="{C5349D12-3EF0-44B0-8484-0F10BE0E01DA}" type="slidenum">
              <a:rPr lang="en-US" smtClean="0"/>
              <a:t>15</a:t>
            </a:fld>
            <a:endParaRPr lang="en-US"/>
          </a:p>
        </p:txBody>
      </p:sp>
      <p:sp>
        <p:nvSpPr>
          <p:cNvPr id="14" name="Date Placeholder 13"/>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158486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381000" y="1219200"/>
            <a:ext cx="2314574" cy="3429000"/>
          </a:xfrm>
        </p:spPr>
        <p:txBody>
          <a:bodyPr>
            <a:normAutofit fontScale="92500" lnSpcReduction="20000"/>
          </a:bodyPr>
          <a:lstStyle/>
          <a:p>
            <a:r>
              <a:rPr lang="en-US" b="1" u="sng" dirty="0">
                <a:solidFill>
                  <a:srgbClr val="FFFF00"/>
                </a:solidFill>
              </a:rPr>
              <a:t>Core Concepts</a:t>
            </a:r>
          </a:p>
          <a:p>
            <a:r>
              <a:rPr lang="en-US" dirty="0"/>
              <a:t>Foundation</a:t>
            </a:r>
          </a:p>
          <a:p>
            <a:r>
              <a:rPr lang="en-US" dirty="0"/>
              <a:t>Identifiers</a:t>
            </a:r>
          </a:p>
          <a:p>
            <a:r>
              <a:rPr lang="en-US" dirty="0"/>
              <a:t>Information</a:t>
            </a:r>
          </a:p>
          <a:p>
            <a:r>
              <a:rPr lang="en-US" dirty="0"/>
              <a:t>Patterns</a:t>
            </a:r>
          </a:p>
          <a:p>
            <a:r>
              <a:rPr lang="en-US" dirty="0"/>
              <a:t>Process</a:t>
            </a:r>
          </a:p>
          <a:p>
            <a:r>
              <a:rPr lang="en-US" dirty="0"/>
              <a:t>Quantities and Units</a:t>
            </a:r>
          </a:p>
          <a:p>
            <a:r>
              <a:rPr lang="en-US" dirty="0"/>
              <a:t>Rules</a:t>
            </a:r>
          </a:p>
          <a:p>
            <a:r>
              <a:rPr lang="en-US" dirty="0"/>
              <a:t>Situations</a:t>
            </a:r>
          </a:p>
          <a:p>
            <a:r>
              <a:rPr lang="en-US" dirty="0"/>
              <a:t>Timeframe</a:t>
            </a:r>
          </a:p>
        </p:txBody>
      </p:sp>
      <p:sp>
        <p:nvSpPr>
          <p:cNvPr id="6" name="Title 5"/>
          <p:cNvSpPr>
            <a:spLocks noGrp="1"/>
          </p:cNvSpPr>
          <p:nvPr>
            <p:ph type="title"/>
          </p:nvPr>
        </p:nvSpPr>
        <p:spPr>
          <a:xfrm>
            <a:off x="352426" y="228600"/>
            <a:ext cx="7680960" cy="838200"/>
          </a:xfrm>
        </p:spPr>
        <p:txBody>
          <a:bodyPr/>
          <a:lstStyle/>
          <a:p>
            <a:r>
              <a:rPr lang="en-US" dirty="0"/>
              <a:t>Conceptual Model </a:t>
            </a:r>
            <a:r>
              <a:rPr lang="en-US" u="sng" dirty="0"/>
              <a:t>Packages</a:t>
            </a:r>
          </a:p>
        </p:txBody>
      </p:sp>
      <p:sp>
        <p:nvSpPr>
          <p:cNvPr id="9" name="Content Placeholder 6"/>
          <p:cNvSpPr>
            <a:spLocks noGrp="1"/>
          </p:cNvSpPr>
          <p:nvPr>
            <p:ph sz="quarter" idx="13"/>
          </p:nvPr>
        </p:nvSpPr>
        <p:spPr>
          <a:xfrm>
            <a:off x="3200400" y="1219200"/>
            <a:ext cx="2286000" cy="5334000"/>
          </a:xfrm>
        </p:spPr>
        <p:txBody>
          <a:bodyPr>
            <a:normAutofit fontScale="92500" lnSpcReduction="20000"/>
          </a:bodyPr>
          <a:lstStyle/>
          <a:p>
            <a:r>
              <a:rPr lang="en-US" b="1" u="sng" dirty="0">
                <a:solidFill>
                  <a:srgbClr val="FFFF00"/>
                </a:solidFill>
              </a:rPr>
              <a:t>Generic Concepts</a:t>
            </a:r>
          </a:p>
          <a:p>
            <a:r>
              <a:rPr lang="en-US" dirty="0"/>
              <a:t>Ability</a:t>
            </a:r>
          </a:p>
          <a:p>
            <a:r>
              <a:rPr lang="en-US" dirty="0"/>
              <a:t>Actors</a:t>
            </a:r>
          </a:p>
          <a:p>
            <a:r>
              <a:rPr lang="en-US" dirty="0"/>
              <a:t>Assessment</a:t>
            </a:r>
          </a:p>
          <a:p>
            <a:r>
              <a:rPr lang="en-US" dirty="0"/>
              <a:t>Control</a:t>
            </a:r>
          </a:p>
          <a:p>
            <a:r>
              <a:rPr lang="en-US" dirty="0"/>
              <a:t>Credentials</a:t>
            </a:r>
          </a:p>
          <a:p>
            <a:r>
              <a:rPr lang="en-US" dirty="0"/>
              <a:t>Enterprise</a:t>
            </a:r>
          </a:p>
          <a:p>
            <a:r>
              <a:rPr lang="en-US" dirty="0"/>
              <a:t>Entity Kinds</a:t>
            </a:r>
          </a:p>
          <a:p>
            <a:r>
              <a:rPr lang="en-US" dirty="0"/>
              <a:t>Intent</a:t>
            </a:r>
          </a:p>
          <a:p>
            <a:r>
              <a:rPr lang="en-US" dirty="0"/>
              <a:t>Location</a:t>
            </a:r>
          </a:p>
          <a:p>
            <a:r>
              <a:rPr lang="en-US" dirty="0"/>
              <a:t>Observation</a:t>
            </a:r>
          </a:p>
          <a:p>
            <a:r>
              <a:rPr lang="en-US" dirty="0"/>
              <a:t>Organization</a:t>
            </a:r>
          </a:p>
          <a:p>
            <a:r>
              <a:rPr lang="en-US" dirty="0"/>
              <a:t>Person</a:t>
            </a:r>
          </a:p>
          <a:p>
            <a:r>
              <a:rPr lang="en-US" dirty="0"/>
              <a:t>Prediction</a:t>
            </a:r>
          </a:p>
          <a:p>
            <a:r>
              <a:rPr lang="en-US" dirty="0"/>
              <a:t>Resources</a:t>
            </a:r>
          </a:p>
          <a:p>
            <a:r>
              <a:rPr lang="en-US" dirty="0"/>
              <a:t>Systems</a:t>
            </a:r>
          </a:p>
          <a:p>
            <a:endParaRPr lang="en-US" dirty="0"/>
          </a:p>
        </p:txBody>
      </p:sp>
      <p:sp>
        <p:nvSpPr>
          <p:cNvPr id="10" name="Content Placeholder 6"/>
          <p:cNvSpPr>
            <a:spLocks noGrp="1"/>
          </p:cNvSpPr>
          <p:nvPr>
            <p:ph sz="quarter" idx="13"/>
          </p:nvPr>
        </p:nvSpPr>
        <p:spPr>
          <a:xfrm>
            <a:off x="6248400" y="1219200"/>
            <a:ext cx="2743200" cy="4648200"/>
          </a:xfrm>
        </p:spPr>
        <p:txBody>
          <a:bodyPr>
            <a:normAutofit fontScale="92500" lnSpcReduction="20000"/>
          </a:bodyPr>
          <a:lstStyle/>
          <a:p>
            <a:r>
              <a:rPr lang="en-US" b="1" u="sng" dirty="0">
                <a:solidFill>
                  <a:srgbClr val="FFFF00"/>
                </a:solidFill>
              </a:rPr>
              <a:t>Threat and Risk Specific Concepts</a:t>
            </a:r>
          </a:p>
          <a:p>
            <a:r>
              <a:rPr lang="en-US" dirty="0"/>
              <a:t>Campaign</a:t>
            </a:r>
          </a:p>
          <a:p>
            <a:r>
              <a:rPr lang="en-US" dirty="0"/>
              <a:t>Course of Action</a:t>
            </a:r>
          </a:p>
          <a:p>
            <a:r>
              <a:rPr lang="en-US" dirty="0"/>
              <a:t>Cyber</a:t>
            </a:r>
          </a:p>
          <a:p>
            <a:r>
              <a:rPr lang="en-US" dirty="0"/>
              <a:t>Danger Categories</a:t>
            </a:r>
          </a:p>
          <a:p>
            <a:r>
              <a:rPr lang="en-US" dirty="0"/>
              <a:t>Incident</a:t>
            </a:r>
          </a:p>
          <a:p>
            <a:r>
              <a:rPr lang="en-US" dirty="0"/>
              <a:t>Indicator</a:t>
            </a:r>
          </a:p>
          <a:p>
            <a:r>
              <a:rPr lang="en-US" dirty="0"/>
              <a:t>Kill Chain</a:t>
            </a:r>
          </a:p>
          <a:p>
            <a:r>
              <a:rPr lang="en-US" dirty="0"/>
              <a:t>Mitigation</a:t>
            </a:r>
          </a:p>
          <a:p>
            <a:r>
              <a:rPr lang="en-US" dirty="0"/>
              <a:t>Risk Treatment</a:t>
            </a:r>
          </a:p>
          <a:p>
            <a:r>
              <a:rPr lang="en-US" dirty="0"/>
              <a:t>Threat</a:t>
            </a:r>
          </a:p>
          <a:p>
            <a:r>
              <a:rPr lang="en-US" dirty="0"/>
              <a:t>Undesirable Situations</a:t>
            </a:r>
          </a:p>
          <a:p>
            <a:r>
              <a:rPr lang="en-US" dirty="0"/>
              <a:t>Vulnerability</a:t>
            </a:r>
          </a:p>
        </p:txBody>
      </p:sp>
      <p:sp>
        <p:nvSpPr>
          <p:cNvPr id="5" name="Footer Placeholder 4"/>
          <p:cNvSpPr>
            <a:spLocks noGrp="1"/>
          </p:cNvSpPr>
          <p:nvPr>
            <p:ph type="ftr" sz="quarter" idx="17"/>
          </p:nvPr>
        </p:nvSpPr>
        <p:spPr/>
        <p:txBody>
          <a:bodyPr/>
          <a:lstStyle/>
          <a:p>
            <a:r>
              <a:rPr lang="en-US"/>
              <a:t>OMG Threat &amp; Risk for STIDS 2015</a:t>
            </a:r>
          </a:p>
        </p:txBody>
      </p:sp>
      <p:sp>
        <p:nvSpPr>
          <p:cNvPr id="8" name="Slide Number Placeholder 7"/>
          <p:cNvSpPr>
            <a:spLocks noGrp="1"/>
          </p:cNvSpPr>
          <p:nvPr>
            <p:ph type="sldNum" sz="quarter" idx="16"/>
          </p:nvPr>
        </p:nvSpPr>
        <p:spPr/>
        <p:txBody>
          <a:bodyPr/>
          <a:lstStyle/>
          <a:p>
            <a:fld id="{C5349D12-3EF0-44B0-8484-0F10BE0E01DA}" type="slidenum">
              <a:rPr lang="en-US" smtClean="0"/>
              <a:t>16</a:t>
            </a:fld>
            <a:endParaRPr lang="en-US"/>
          </a:p>
        </p:txBody>
      </p:sp>
      <p:sp>
        <p:nvSpPr>
          <p:cNvPr id="11" name="Date Placeholder 10"/>
          <p:cNvSpPr>
            <a:spLocks noGrp="1"/>
          </p:cNvSpPr>
          <p:nvPr>
            <p:ph type="dt" sz="half" idx="15"/>
          </p:nvPr>
        </p:nvSpPr>
        <p:spPr/>
        <p:txBody>
          <a:bodyPr/>
          <a:lstStyle/>
          <a:p>
            <a:r>
              <a:rPr lang="en-US"/>
              <a:t>11/18/2015</a:t>
            </a:r>
          </a:p>
        </p:txBody>
      </p:sp>
    </p:spTree>
    <p:extLst>
      <p:ext uri="{BB962C8B-B14F-4D97-AF65-F5344CB8AC3E}">
        <p14:creationId xmlns:p14="http://schemas.microsoft.com/office/powerpoint/2010/main" val="2748488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11/18/2015</a:t>
            </a:r>
          </a:p>
        </p:txBody>
      </p:sp>
      <p:sp>
        <p:nvSpPr>
          <p:cNvPr id="6" name="Slide Number Placeholder 5"/>
          <p:cNvSpPr>
            <a:spLocks noGrp="1"/>
          </p:cNvSpPr>
          <p:nvPr>
            <p:ph type="sldNum" sz="quarter" idx="11"/>
          </p:nvPr>
        </p:nvSpPr>
        <p:spPr/>
        <p:txBody>
          <a:bodyPr/>
          <a:lstStyle/>
          <a:p>
            <a:fld id="{C5349D12-3EF0-44B0-8484-0F10BE0E01DA}" type="slidenum">
              <a:rPr lang="en-US" smtClean="0"/>
              <a:t>17</a:t>
            </a:fld>
            <a:endParaRPr lang="en-US"/>
          </a:p>
        </p:txBody>
      </p:sp>
      <p:sp>
        <p:nvSpPr>
          <p:cNvPr id="7" name="Footer Placeholder 6"/>
          <p:cNvSpPr>
            <a:spLocks noGrp="1"/>
          </p:cNvSpPr>
          <p:nvPr>
            <p:ph type="ftr" sz="quarter" idx="12"/>
          </p:nvPr>
        </p:nvSpPr>
        <p:spPr/>
        <p:txBody>
          <a:bodyPr/>
          <a:lstStyle/>
          <a:p>
            <a:r>
              <a:rPr lang="en-US" dirty="0"/>
              <a:t>OMG Threat &amp; Risk </a:t>
            </a:r>
          </a:p>
        </p:txBody>
      </p:sp>
      <p:sp>
        <p:nvSpPr>
          <p:cNvPr id="8" name="Title 7"/>
          <p:cNvSpPr>
            <a:spLocks noGrp="1"/>
          </p:cNvSpPr>
          <p:nvPr>
            <p:ph type="title"/>
          </p:nvPr>
        </p:nvSpPr>
        <p:spPr/>
        <p:txBody>
          <a:bodyPr>
            <a:normAutofit fontScale="90000"/>
          </a:bodyPr>
          <a:lstStyle/>
          <a:p>
            <a:r>
              <a:rPr lang="en-US" dirty="0"/>
              <a:t>Example of Modeling Style</a:t>
            </a:r>
          </a:p>
        </p:txBody>
      </p:sp>
      <p:sp>
        <p:nvSpPr>
          <p:cNvPr id="11" name="TextBox 10"/>
          <p:cNvSpPr txBox="1"/>
          <p:nvPr/>
        </p:nvSpPr>
        <p:spPr>
          <a:xfrm>
            <a:off x="-14416" y="4583928"/>
            <a:ext cx="89916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Control Possession relationships are “first class” – have a timeframe, can be part of cause and effect, etc.</a:t>
            </a:r>
          </a:p>
          <a:p>
            <a:pPr marL="285750" indent="-285750">
              <a:buFont typeface="Arial" panose="020B0604020202020204" pitchFamily="34" charset="0"/>
              <a:buChar char="•"/>
            </a:pPr>
            <a:r>
              <a:rPr lang="en-US" sz="1600" dirty="0"/>
              <a:t>“Controlling Actor” is a role – people and organizations can play this role</a:t>
            </a:r>
          </a:p>
          <a:p>
            <a:pPr marL="285750" indent="-285750">
              <a:buFont typeface="Arial" panose="020B0604020202020204" pitchFamily="34" charset="0"/>
              <a:buChar char="•"/>
            </a:pPr>
            <a:r>
              <a:rPr lang="en-US" sz="1600" dirty="0"/>
              <a:t>Both entity classes and relationships form hierarchies</a:t>
            </a:r>
          </a:p>
          <a:p>
            <a:pPr marL="285750" indent="-285750">
              <a:buFont typeface="Arial" panose="020B0604020202020204" pitchFamily="34" charset="0"/>
              <a:buChar char="•"/>
            </a:pPr>
            <a:r>
              <a:rPr lang="en-US" sz="1600" dirty="0"/>
              <a:t>There are multiple ways “data structures” could be arranged to represent this information or a subset of it – that is the subject of mappings.</a:t>
            </a:r>
          </a:p>
          <a:p>
            <a:pPr marL="285750" indent="-285750">
              <a:buFont typeface="Arial" panose="020B0604020202020204" pitchFamily="34" charset="0"/>
              <a:buChar char="•"/>
            </a:pPr>
            <a:endParaRPr lang="en-US" sz="1600" dirty="0"/>
          </a:p>
        </p:txBody>
      </p:sp>
      <p:pic>
        <p:nvPicPr>
          <p:cNvPr id="14" name="Picture 13"/>
          <p:cNvPicPr>
            <a:picLocks noChangeAspect="1"/>
          </p:cNvPicPr>
          <p:nvPr/>
        </p:nvPicPr>
        <p:blipFill>
          <a:blip r:embed="rId2"/>
          <a:stretch>
            <a:fillRect/>
          </a:stretch>
        </p:blipFill>
        <p:spPr>
          <a:xfrm>
            <a:off x="17961" y="990600"/>
            <a:ext cx="9130158" cy="3428571"/>
          </a:xfrm>
          <a:prstGeom prst="rect">
            <a:avLst/>
          </a:prstGeom>
        </p:spPr>
      </p:pic>
    </p:spTree>
    <p:extLst>
      <p:ext uri="{BB962C8B-B14F-4D97-AF65-F5344CB8AC3E}">
        <p14:creationId xmlns:p14="http://schemas.microsoft.com/office/powerpoint/2010/main" val="2238403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11/18/2015</a:t>
            </a:r>
          </a:p>
        </p:txBody>
      </p:sp>
      <p:sp>
        <p:nvSpPr>
          <p:cNvPr id="3" name="Slide Number Placeholder 2"/>
          <p:cNvSpPr>
            <a:spLocks noGrp="1"/>
          </p:cNvSpPr>
          <p:nvPr>
            <p:ph type="sldNum" sz="quarter" idx="11"/>
          </p:nvPr>
        </p:nvSpPr>
        <p:spPr/>
        <p:txBody>
          <a:bodyPr/>
          <a:lstStyle/>
          <a:p>
            <a:fld id="{C5349D12-3EF0-44B0-8484-0F10BE0E01DA}" type="slidenum">
              <a:rPr lang="en-US" smtClean="0"/>
              <a:t>18</a:t>
            </a:fld>
            <a:endParaRPr lang="en-US"/>
          </a:p>
        </p:txBody>
      </p:sp>
      <p:sp>
        <p:nvSpPr>
          <p:cNvPr id="4" name="Footer Placeholder 3"/>
          <p:cNvSpPr>
            <a:spLocks noGrp="1"/>
          </p:cNvSpPr>
          <p:nvPr>
            <p:ph type="ftr" sz="quarter" idx="12"/>
          </p:nvPr>
        </p:nvSpPr>
        <p:spPr/>
        <p:txBody>
          <a:bodyPr/>
          <a:lstStyle/>
          <a:p>
            <a:r>
              <a:rPr lang="en-US"/>
              <a:t>OMG Threat &amp; Risk for STIDS 2015</a:t>
            </a:r>
          </a:p>
        </p:txBody>
      </p:sp>
      <p:sp>
        <p:nvSpPr>
          <p:cNvPr id="5" name="Title 4"/>
          <p:cNvSpPr>
            <a:spLocks noGrp="1"/>
          </p:cNvSpPr>
          <p:nvPr>
            <p:ph type="title"/>
          </p:nvPr>
        </p:nvSpPr>
        <p:spPr/>
        <p:txBody>
          <a:bodyPr>
            <a:normAutofit fontScale="90000"/>
          </a:bodyPr>
          <a:lstStyle/>
          <a:p>
            <a:r>
              <a:rPr lang="en-US" dirty="0"/>
              <a:t>Example Instances</a:t>
            </a:r>
          </a:p>
        </p:txBody>
      </p:sp>
      <p:pic>
        <p:nvPicPr>
          <p:cNvPr id="6" name="Picture 5"/>
          <p:cNvPicPr>
            <a:picLocks noChangeAspect="1"/>
          </p:cNvPicPr>
          <p:nvPr/>
        </p:nvPicPr>
        <p:blipFill>
          <a:blip r:embed="rId2"/>
          <a:stretch>
            <a:fillRect/>
          </a:stretch>
        </p:blipFill>
        <p:spPr>
          <a:xfrm>
            <a:off x="152400" y="1066800"/>
            <a:ext cx="8761904" cy="3784127"/>
          </a:xfrm>
          <a:prstGeom prst="rect">
            <a:avLst/>
          </a:prstGeom>
        </p:spPr>
      </p:pic>
      <p:sp>
        <p:nvSpPr>
          <p:cNvPr id="7" name="TextBox 6"/>
          <p:cNvSpPr txBox="1"/>
          <p:nvPr/>
        </p:nvSpPr>
        <p:spPr>
          <a:xfrm>
            <a:off x="352426" y="5257800"/>
            <a:ext cx="8561878" cy="1200329"/>
          </a:xfrm>
          <a:prstGeom prst="rect">
            <a:avLst/>
          </a:prstGeom>
          <a:noFill/>
        </p:spPr>
        <p:txBody>
          <a:bodyPr wrap="square" rtlCol="0">
            <a:spAutoFit/>
          </a:bodyPr>
          <a:lstStyle/>
          <a:p>
            <a:r>
              <a:rPr lang="en-US" dirty="0"/>
              <a:t>In the time interval from 2005-2010 Sue &lt;possesses&gt;“Key-card-A8988” that &lt;attests to&gt; the permission: Sue &lt;has permission to perform&gt; “Enter Building 5”.</a:t>
            </a:r>
          </a:p>
          <a:p>
            <a:endParaRPr lang="en-US" dirty="0"/>
          </a:p>
          <a:p>
            <a:r>
              <a:rPr lang="en-US" dirty="0"/>
              <a:t>Note: Note the best notation; this is intended to validate the model using UML.</a:t>
            </a:r>
          </a:p>
        </p:txBody>
      </p:sp>
    </p:spTree>
    <p:extLst>
      <p:ext uri="{BB962C8B-B14F-4D97-AF65-F5344CB8AC3E}">
        <p14:creationId xmlns:p14="http://schemas.microsoft.com/office/powerpoint/2010/main" val="312203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11/18/2015</a:t>
            </a:r>
            <a:endParaRPr lang="en-US" dirty="0"/>
          </a:p>
        </p:txBody>
      </p:sp>
      <p:sp>
        <p:nvSpPr>
          <p:cNvPr id="4" name="Slide Number Placeholder 3"/>
          <p:cNvSpPr>
            <a:spLocks noGrp="1"/>
          </p:cNvSpPr>
          <p:nvPr>
            <p:ph type="sldNum" sz="quarter" idx="11"/>
          </p:nvPr>
        </p:nvSpPr>
        <p:spPr/>
        <p:txBody>
          <a:bodyPr/>
          <a:lstStyle/>
          <a:p>
            <a:fld id="{C5349D12-3EF0-44B0-8484-0F10BE0E01DA}" type="slidenum">
              <a:rPr lang="en-US" smtClean="0"/>
              <a:t>19</a:t>
            </a:fld>
            <a:endParaRPr lang="en-US"/>
          </a:p>
        </p:txBody>
      </p:sp>
      <p:sp>
        <p:nvSpPr>
          <p:cNvPr id="5" name="Footer Placeholder 4"/>
          <p:cNvSpPr>
            <a:spLocks noGrp="1"/>
          </p:cNvSpPr>
          <p:nvPr>
            <p:ph type="ftr" sz="quarter" idx="12"/>
          </p:nvPr>
        </p:nvSpPr>
        <p:spPr/>
        <p:txBody>
          <a:bodyPr/>
          <a:lstStyle/>
          <a:p>
            <a:r>
              <a:rPr lang="en-US"/>
              <a:t>OMG Threat &amp; Risk for STIDS 2015</a:t>
            </a:r>
          </a:p>
        </p:txBody>
      </p:sp>
      <p:sp>
        <p:nvSpPr>
          <p:cNvPr id="7" name="Title 6"/>
          <p:cNvSpPr>
            <a:spLocks noGrp="1"/>
          </p:cNvSpPr>
          <p:nvPr>
            <p:ph type="title"/>
          </p:nvPr>
        </p:nvSpPr>
        <p:spPr>
          <a:xfrm>
            <a:off x="381000" y="152400"/>
            <a:ext cx="8153400" cy="685800"/>
          </a:xfrm>
        </p:spPr>
        <p:txBody>
          <a:bodyPr>
            <a:normAutofit fontScale="90000"/>
          </a:bodyPr>
          <a:lstStyle/>
          <a:p>
            <a:r>
              <a:rPr lang="en-US" dirty="0"/>
              <a:t>Example of more threat-specific module</a:t>
            </a:r>
          </a:p>
        </p:txBody>
      </p:sp>
      <p:pic>
        <p:nvPicPr>
          <p:cNvPr id="9" name="Picture 8"/>
          <p:cNvPicPr>
            <a:picLocks noChangeAspect="1"/>
          </p:cNvPicPr>
          <p:nvPr/>
        </p:nvPicPr>
        <p:blipFill>
          <a:blip r:embed="rId2"/>
          <a:stretch>
            <a:fillRect/>
          </a:stretch>
        </p:blipFill>
        <p:spPr>
          <a:xfrm>
            <a:off x="552450" y="715717"/>
            <a:ext cx="7772400" cy="6146294"/>
          </a:xfrm>
          <a:prstGeom prst="rect">
            <a:avLst/>
          </a:prstGeom>
        </p:spPr>
      </p:pic>
    </p:spTree>
    <p:extLst>
      <p:ext uri="{BB962C8B-B14F-4D97-AF65-F5344CB8AC3E}">
        <p14:creationId xmlns:p14="http://schemas.microsoft.com/office/powerpoint/2010/main" val="2272201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fontScale="92500" lnSpcReduction="20000"/>
          </a:bodyPr>
          <a:lstStyle/>
          <a:p>
            <a:r>
              <a:rPr lang="en-US" dirty="0"/>
              <a:t>Topic:</a:t>
            </a:r>
          </a:p>
          <a:p>
            <a:r>
              <a:rPr lang="en-US" dirty="0"/>
              <a:t>	Operational threat and risk conceptual model and mappings</a:t>
            </a:r>
          </a:p>
          <a:p>
            <a:r>
              <a:rPr lang="en-US" dirty="0"/>
              <a:t>Presenter: </a:t>
            </a:r>
          </a:p>
          <a:p>
            <a:r>
              <a:rPr lang="en-US" dirty="0"/>
              <a:t>	Cory Casanave, Model Driven Solutions</a:t>
            </a:r>
          </a:p>
          <a:p>
            <a:r>
              <a:rPr lang="en-US" dirty="0"/>
              <a:t>	</a:t>
            </a:r>
          </a:p>
          <a:p>
            <a:r>
              <a:rPr lang="en-US" dirty="0"/>
              <a:t>Organization:</a:t>
            </a:r>
          </a:p>
          <a:p>
            <a:r>
              <a:rPr lang="en-US" dirty="0"/>
              <a:t>	Object Management Group</a:t>
            </a:r>
          </a:p>
          <a:p>
            <a:r>
              <a:rPr lang="en-US" dirty="0"/>
              <a:t>	</a:t>
            </a:r>
            <a:r>
              <a:rPr lang="en-US" dirty="0">
                <a:hlinkClick r:id="rId2"/>
              </a:rPr>
              <a:t>www.omg.org</a:t>
            </a:r>
            <a:endParaRPr lang="en-US" dirty="0"/>
          </a:p>
          <a:p>
            <a:r>
              <a:rPr lang="en-US" dirty="0"/>
              <a:t>Resources:</a:t>
            </a:r>
          </a:p>
          <a:p>
            <a:r>
              <a:rPr lang="en-US" dirty="0"/>
              <a:t>	</a:t>
            </a:r>
            <a:r>
              <a:rPr lang="en-US" dirty="0">
                <a:hlinkClick r:id="rId3"/>
              </a:rPr>
              <a:t>www.threatrisk.org</a:t>
            </a:r>
            <a:endParaRPr lang="en-US" dirty="0"/>
          </a:p>
          <a:p>
            <a:r>
              <a:rPr lang="en-US" dirty="0"/>
              <a:t>Government Sponsor</a:t>
            </a:r>
          </a:p>
          <a:p>
            <a:r>
              <a:rPr lang="en-US" dirty="0"/>
              <a:t>	Information Sharing Environment</a:t>
            </a:r>
          </a:p>
          <a:p>
            <a:r>
              <a:rPr lang="en-US" dirty="0"/>
              <a:t>	</a:t>
            </a:r>
            <a:r>
              <a:rPr lang="en-US" dirty="0">
                <a:hlinkClick r:id="rId4"/>
              </a:rPr>
              <a:t>www.ise.gov</a:t>
            </a:r>
            <a:endParaRPr lang="en-US" dirty="0"/>
          </a:p>
          <a:p>
            <a:endParaRPr lang="en-US" dirty="0"/>
          </a:p>
          <a:p>
            <a:endParaRPr lang="en-US" dirty="0"/>
          </a:p>
        </p:txBody>
      </p:sp>
      <p:sp>
        <p:nvSpPr>
          <p:cNvPr id="3" name="Date Placeholder 2"/>
          <p:cNvSpPr>
            <a:spLocks noGrp="1"/>
          </p:cNvSpPr>
          <p:nvPr>
            <p:ph type="dt" sz="half" idx="14"/>
          </p:nvPr>
        </p:nvSpPr>
        <p:spPr/>
        <p:txBody>
          <a:bodyPr/>
          <a:lstStyle/>
          <a:p>
            <a:r>
              <a:rPr lang="en-US"/>
              <a:t>11/18/2015</a:t>
            </a:r>
            <a:endParaRPr lang="en-US" dirty="0"/>
          </a:p>
        </p:txBody>
      </p:sp>
      <p:sp>
        <p:nvSpPr>
          <p:cNvPr id="4" name="Slide Number Placeholder 3"/>
          <p:cNvSpPr>
            <a:spLocks noGrp="1"/>
          </p:cNvSpPr>
          <p:nvPr>
            <p:ph type="sldNum" sz="quarter" idx="15"/>
          </p:nvPr>
        </p:nvSpPr>
        <p:spPr/>
        <p:txBody>
          <a:bodyPr/>
          <a:lstStyle/>
          <a:p>
            <a:fld id="{C5349D12-3EF0-44B0-8484-0F10BE0E01DA}" type="slidenum">
              <a:rPr lang="en-US" smtClean="0"/>
              <a:t>2</a:t>
            </a:fld>
            <a:endParaRPr lang="en-US"/>
          </a:p>
        </p:txBody>
      </p:sp>
      <p:sp>
        <p:nvSpPr>
          <p:cNvPr id="5" name="Footer Placeholder 4"/>
          <p:cNvSpPr>
            <a:spLocks noGrp="1"/>
          </p:cNvSpPr>
          <p:nvPr>
            <p:ph type="ftr" sz="quarter" idx="16"/>
          </p:nvPr>
        </p:nvSpPr>
        <p:spPr/>
        <p:txBody>
          <a:bodyPr/>
          <a:lstStyle/>
          <a:p>
            <a:r>
              <a:rPr lang="en-US"/>
              <a:t>OMG Threat &amp; Risk for STIDS 2015</a:t>
            </a:r>
          </a:p>
        </p:txBody>
      </p:sp>
      <p:sp>
        <p:nvSpPr>
          <p:cNvPr id="7" name="Title 6"/>
          <p:cNvSpPr>
            <a:spLocks noGrp="1"/>
          </p:cNvSpPr>
          <p:nvPr>
            <p:ph type="title"/>
          </p:nvPr>
        </p:nvSpPr>
        <p:spPr/>
        <p:txBody>
          <a:bodyPr/>
          <a:lstStyle/>
          <a:p>
            <a:r>
              <a:rPr lang="en-US" dirty="0"/>
              <a:t>Introduction</a:t>
            </a:r>
          </a:p>
        </p:txBody>
      </p:sp>
      <p:pic>
        <p:nvPicPr>
          <p:cNvPr id="9" name="Picture 8"/>
          <p:cNvPicPr>
            <a:picLocks noChangeAspect="1"/>
          </p:cNvPicPr>
          <p:nvPr/>
        </p:nvPicPr>
        <p:blipFill>
          <a:blip r:embed="rId5"/>
          <a:stretch>
            <a:fillRect/>
          </a:stretch>
        </p:blipFill>
        <p:spPr>
          <a:xfrm>
            <a:off x="1219201" y="2819400"/>
            <a:ext cx="2819400" cy="369494"/>
          </a:xfrm>
          <a:prstGeom prst="rect">
            <a:avLst/>
          </a:prstGeom>
        </p:spPr>
      </p:pic>
    </p:spTree>
    <p:extLst>
      <p:ext uri="{BB962C8B-B14F-4D97-AF65-F5344CB8AC3E}">
        <p14:creationId xmlns:p14="http://schemas.microsoft.com/office/powerpoint/2010/main" val="1907231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dirty="0"/>
              <a:t>Operational Threat/Risk uses the in-progress “Semantic Information Modeling for Federation” (SIMF) specification, being developed in the OMG.</a:t>
            </a:r>
          </a:p>
          <a:p>
            <a:r>
              <a:rPr lang="en-US" dirty="0"/>
              <a:t>SIMF defines a foundational semantic conceptual model for the modeling language as well as a UML (Unified Modeling Language) profile.</a:t>
            </a:r>
          </a:p>
          <a:p>
            <a:r>
              <a:rPr lang="en-US" dirty="0"/>
              <a:t>The UML Profile is what has been shown, using the “Cameo Concept Modeler” from </a:t>
            </a:r>
            <a:r>
              <a:rPr lang="en-US" dirty="0" err="1"/>
              <a:t>Nomagic</a:t>
            </a:r>
            <a:r>
              <a:rPr lang="en-US" dirty="0"/>
              <a:t>. </a:t>
            </a:r>
          </a:p>
          <a:p>
            <a:r>
              <a:rPr lang="en-US" dirty="0"/>
              <a:t>Based on the (draft) specification, CCM is able to generate OWL for the threat/risk model. Other implementation technologies could be generated as well.</a:t>
            </a:r>
          </a:p>
        </p:txBody>
      </p:sp>
      <p:sp>
        <p:nvSpPr>
          <p:cNvPr id="2" name="Date Placeholder 1"/>
          <p:cNvSpPr>
            <a:spLocks noGrp="1"/>
          </p:cNvSpPr>
          <p:nvPr>
            <p:ph type="dt" sz="half" idx="14"/>
          </p:nvPr>
        </p:nvSpPr>
        <p:spPr/>
        <p:txBody>
          <a:bodyPr/>
          <a:lstStyle/>
          <a:p>
            <a:r>
              <a:rPr lang="en-US"/>
              <a:t>11/18/2015</a:t>
            </a:r>
          </a:p>
        </p:txBody>
      </p:sp>
      <p:sp>
        <p:nvSpPr>
          <p:cNvPr id="3" name="Slide Number Placeholder 2"/>
          <p:cNvSpPr>
            <a:spLocks noGrp="1"/>
          </p:cNvSpPr>
          <p:nvPr>
            <p:ph type="sldNum" sz="quarter" idx="15"/>
          </p:nvPr>
        </p:nvSpPr>
        <p:spPr/>
        <p:txBody>
          <a:bodyPr/>
          <a:lstStyle/>
          <a:p>
            <a:fld id="{C5349D12-3EF0-44B0-8484-0F10BE0E01DA}" type="slidenum">
              <a:rPr lang="en-US" smtClean="0"/>
              <a:t>20</a:t>
            </a:fld>
            <a:endParaRPr lang="en-US"/>
          </a:p>
        </p:txBody>
      </p:sp>
      <p:sp>
        <p:nvSpPr>
          <p:cNvPr id="4" name="Footer Placeholder 3"/>
          <p:cNvSpPr>
            <a:spLocks noGrp="1"/>
          </p:cNvSpPr>
          <p:nvPr>
            <p:ph type="ftr" sz="quarter" idx="16"/>
          </p:nvPr>
        </p:nvSpPr>
        <p:spPr/>
        <p:txBody>
          <a:bodyPr/>
          <a:lstStyle/>
          <a:p>
            <a:r>
              <a:rPr lang="en-US"/>
              <a:t>OMG Threat &amp; Risk for STIDS 2015</a:t>
            </a:r>
          </a:p>
        </p:txBody>
      </p:sp>
      <p:sp>
        <p:nvSpPr>
          <p:cNvPr id="6" name="Title 5"/>
          <p:cNvSpPr>
            <a:spLocks noGrp="1"/>
          </p:cNvSpPr>
          <p:nvPr>
            <p:ph type="title"/>
          </p:nvPr>
        </p:nvSpPr>
        <p:spPr/>
        <p:txBody>
          <a:bodyPr>
            <a:normAutofit fontScale="90000"/>
          </a:bodyPr>
          <a:lstStyle/>
          <a:p>
            <a:r>
              <a:rPr lang="en-US" dirty="0"/>
              <a:t>Model/Ontology/Vocabulary Representation</a:t>
            </a:r>
          </a:p>
        </p:txBody>
      </p:sp>
    </p:spTree>
    <p:extLst>
      <p:ext uri="{BB962C8B-B14F-4D97-AF65-F5344CB8AC3E}">
        <p14:creationId xmlns:p14="http://schemas.microsoft.com/office/powerpoint/2010/main" val="2633533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t>STIX &amp; NIEM</a:t>
            </a:r>
          </a:p>
        </p:txBody>
      </p:sp>
      <p:sp>
        <p:nvSpPr>
          <p:cNvPr id="3" name="Date Placeholder 2"/>
          <p:cNvSpPr>
            <a:spLocks noGrp="1"/>
          </p:cNvSpPr>
          <p:nvPr>
            <p:ph type="dt" sz="half" idx="10"/>
          </p:nvPr>
        </p:nvSpPr>
        <p:spPr/>
        <p:txBody>
          <a:bodyPr/>
          <a:lstStyle/>
          <a:p>
            <a:r>
              <a:rPr lang="en-US"/>
              <a:t>11/18/2015</a:t>
            </a:r>
            <a:endParaRPr lang="en-US" dirty="0"/>
          </a:p>
        </p:txBody>
      </p:sp>
      <p:sp>
        <p:nvSpPr>
          <p:cNvPr id="4" name="Slide Number Placeholder 3"/>
          <p:cNvSpPr>
            <a:spLocks noGrp="1"/>
          </p:cNvSpPr>
          <p:nvPr>
            <p:ph type="sldNum" sz="quarter" idx="11"/>
          </p:nvPr>
        </p:nvSpPr>
        <p:spPr/>
        <p:txBody>
          <a:bodyPr/>
          <a:lstStyle/>
          <a:p>
            <a:fld id="{C5349D12-3EF0-44B0-8484-0F10BE0E01DA}" type="slidenum">
              <a:rPr lang="en-US" smtClean="0"/>
              <a:t>21</a:t>
            </a:fld>
            <a:endParaRPr lang="en-US"/>
          </a:p>
        </p:txBody>
      </p:sp>
      <p:sp>
        <p:nvSpPr>
          <p:cNvPr id="5" name="Footer Placeholder 4"/>
          <p:cNvSpPr>
            <a:spLocks noGrp="1"/>
          </p:cNvSpPr>
          <p:nvPr>
            <p:ph type="ftr" sz="quarter" idx="12"/>
          </p:nvPr>
        </p:nvSpPr>
        <p:spPr/>
        <p:txBody>
          <a:bodyPr/>
          <a:lstStyle/>
          <a:p>
            <a:r>
              <a:rPr lang="en-US"/>
              <a:t>OMG Threat &amp; Risk for STIDS 2015</a:t>
            </a:r>
          </a:p>
        </p:txBody>
      </p:sp>
      <p:sp>
        <p:nvSpPr>
          <p:cNvPr id="7" name="Title 6"/>
          <p:cNvSpPr>
            <a:spLocks noGrp="1"/>
          </p:cNvSpPr>
          <p:nvPr>
            <p:ph type="title"/>
          </p:nvPr>
        </p:nvSpPr>
        <p:spPr/>
        <p:txBody>
          <a:bodyPr/>
          <a:lstStyle/>
          <a:p>
            <a:r>
              <a:rPr lang="en-US" dirty="0"/>
              <a:t>Data Mappings</a:t>
            </a:r>
          </a:p>
        </p:txBody>
      </p:sp>
    </p:spTree>
    <p:extLst>
      <p:ext uri="{BB962C8B-B14F-4D97-AF65-F5344CB8AC3E}">
        <p14:creationId xmlns:p14="http://schemas.microsoft.com/office/powerpoint/2010/main" val="1174422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2426" y="228600"/>
            <a:ext cx="7680960" cy="533400"/>
          </a:xfrm>
        </p:spPr>
        <p:txBody>
          <a:bodyPr>
            <a:normAutofit fontScale="90000"/>
          </a:bodyPr>
          <a:lstStyle/>
          <a:p>
            <a:r>
              <a:rPr lang="en-US" dirty="0"/>
              <a:t>Representing the STIX physical model</a:t>
            </a:r>
          </a:p>
        </p:txBody>
      </p:sp>
      <p:sp>
        <p:nvSpPr>
          <p:cNvPr id="9" name="TextBox 8"/>
          <p:cNvSpPr txBox="1"/>
          <p:nvPr/>
        </p:nvSpPr>
        <p:spPr>
          <a:xfrm>
            <a:off x="-3886200" y="1371600"/>
            <a:ext cx="33256476" cy="3416320"/>
          </a:xfrm>
          <a:prstGeom prst="rect">
            <a:avLst/>
          </a:prstGeom>
          <a:noFill/>
        </p:spPr>
        <p:txBody>
          <a:bodyPr wrap="none" rtlCol="0">
            <a:spAutoFit/>
          </a:bodyPr>
          <a:lstStyle/>
          <a:p>
            <a:r>
              <a:rPr lang="en-US" sz="1200" dirty="0"/>
              <a:t>		&lt;</a:t>
            </a:r>
            <a:r>
              <a:rPr lang="en-US" sz="1200" dirty="0" err="1"/>
              <a:t>xs:complexContent</a:t>
            </a:r>
            <a:r>
              <a:rPr lang="en-US" sz="1200" dirty="0"/>
              <a:t>&gt;</a:t>
            </a:r>
          </a:p>
          <a:p>
            <a:r>
              <a:rPr lang="en-US" sz="1200" dirty="0"/>
              <a:t>			&lt;</a:t>
            </a:r>
            <a:r>
              <a:rPr lang="en-US" sz="1200" dirty="0" err="1"/>
              <a:t>xs:extension</a:t>
            </a:r>
            <a:r>
              <a:rPr lang="en-US" sz="1200" dirty="0"/>
              <a:t> base="</a:t>
            </a:r>
            <a:r>
              <a:rPr lang="en-US" sz="1200" dirty="0" err="1"/>
              <a:t>stixCommon:IndicatorBaseType</a:t>
            </a:r>
            <a:r>
              <a:rPr lang="en-US" sz="1200" dirty="0"/>
              <a:t>"&gt;</a:t>
            </a:r>
          </a:p>
          <a:p>
            <a:r>
              <a:rPr lang="en-US" sz="1200" dirty="0"/>
              <a:t>				&lt;</a:t>
            </a:r>
            <a:r>
              <a:rPr lang="en-US" sz="1200" dirty="0" err="1"/>
              <a:t>xs:sequence</a:t>
            </a:r>
            <a:r>
              <a:rPr lang="en-US" sz="1200" dirty="0"/>
              <a:t>&gt;</a:t>
            </a:r>
          </a:p>
          <a:p>
            <a:r>
              <a:rPr lang="en-US" sz="1200" dirty="0"/>
              <a:t>					&lt;</a:t>
            </a:r>
            <a:r>
              <a:rPr lang="en-US" sz="1200" dirty="0" err="1"/>
              <a:t>xs:element</a:t>
            </a:r>
            <a:r>
              <a:rPr lang="en-US" sz="1200" dirty="0"/>
              <a:t> name="Title" type="</a:t>
            </a:r>
            <a:r>
              <a:rPr lang="en-US" sz="1200" dirty="0" err="1"/>
              <a:t>xs:string</a:t>
            </a:r>
            <a:r>
              <a:rPr lang="en-US" sz="1200" dirty="0"/>
              <a:t>" </a:t>
            </a:r>
            <a:r>
              <a:rPr lang="en-US" sz="1200" dirty="0" err="1"/>
              <a:t>minOccurs</a:t>
            </a:r>
            <a:r>
              <a:rPr lang="en-US" sz="1200" dirty="0"/>
              <a:t>="0"&gt;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&gt;The Title field provides a simple title for this Indicator.&lt;/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name="Type" type="</a:t>
            </a:r>
            <a:r>
              <a:rPr lang="en-US" sz="1200" dirty="0" err="1"/>
              <a:t>stixCommon:ControlledVocabularyStringType</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the type or types for this Indicator.&lt;/</a:t>
            </a:r>
            <a:r>
              <a:rPr lang="en-US" sz="1200" dirty="0" err="1"/>
              <a:t>xs:documentation</a:t>
            </a:r>
            <a:r>
              <a:rPr lang="en-US" sz="1200" dirty="0"/>
              <a:t>&gt;</a:t>
            </a:r>
          </a:p>
          <a:p>
            <a:r>
              <a:rPr lang="en-US" sz="1200" dirty="0"/>
              <a:t>							&lt;</a:t>
            </a:r>
            <a:r>
              <a:rPr lang="en-US" sz="1200" dirty="0" err="1"/>
              <a:t>xs:documentation</a:t>
            </a:r>
            <a:r>
              <a:rPr lang="en-US" sz="1200" dirty="0"/>
              <a:t>&gt;This field is implemented through the </a:t>
            </a:r>
            <a:r>
              <a:rPr lang="en-US" sz="1200" dirty="0" err="1"/>
              <a:t>xsi:type</a:t>
            </a:r>
            <a:r>
              <a:rPr lang="en-US" sz="1200" dirty="0"/>
              <a:t> controlled vocabulary extension mechanism. The default vocabulary type is </a:t>
            </a:r>
            <a:r>
              <a:rPr lang="en-US" sz="1200" dirty="0" err="1"/>
              <a:t>IndicatorTypeVocabularyType</a:t>
            </a:r>
            <a:r>
              <a:rPr lang="en-US" sz="1200" dirty="0"/>
              <a:t> in the http://stix.mitre.org/default_vocabularies-1 namespace. This type is defined in the stix_default_vocabularies.xsd file or at the URL http://stix.mitre.org/XMLSchema/default_vocabularies/1.1.1/stix_default_vocabularies.xsd.&lt;/xs:documentation&gt;</a:t>
            </a:r>
          </a:p>
          <a:p>
            <a:r>
              <a:rPr lang="en-US" sz="1200" dirty="0"/>
              <a:t>							&lt;</a:t>
            </a:r>
            <a:r>
              <a:rPr lang="en-US" sz="1200" dirty="0" err="1"/>
              <a:t>xs:documentation</a:t>
            </a:r>
            <a:r>
              <a:rPr lang="en-US" sz="1200" dirty="0"/>
              <a:t>&gt;Users may also define their own vocabulary using the type extension mechanism, specify a vocabulary name and reference using the attributes, or simply use this as a string field.&lt;/</a:t>
            </a:r>
            <a:r>
              <a:rPr lang="en-US" sz="1200" dirty="0" err="1"/>
              <a:t>xs:documentation</a:t>
            </a:r>
            <a:r>
              <a:rPr lang="en-US" sz="1200" dirty="0"/>
              <a:t>&gt;</a:t>
            </a:r>
          </a:p>
          <a:p>
            <a:r>
              <a:rPr lang="en-US" sz="1200" dirty="0"/>
              <a:t>						&lt;/</a:t>
            </a:r>
            <a:r>
              <a:rPr lang="en-US" sz="1200" dirty="0" err="1"/>
              <a:t>xs:annotation</a:t>
            </a:r>
            <a:r>
              <a:rPr lang="en-US" sz="1200" dirty="0"/>
              <a:t>&gt;</a:t>
            </a:r>
          </a:p>
          <a:p>
            <a:r>
              <a:rPr lang="en-US" sz="1200" dirty="0"/>
              <a:t>					&lt;/</a:t>
            </a:r>
            <a:r>
              <a:rPr lang="en-US" sz="1200" dirty="0" err="1"/>
              <a:t>xs:element</a:t>
            </a:r>
            <a:r>
              <a:rPr lang="en-US" sz="1200" dirty="0"/>
              <a:t>&gt;</a:t>
            </a:r>
          </a:p>
          <a:p>
            <a:r>
              <a:rPr lang="en-US" sz="1200" dirty="0"/>
              <a:t>					&lt;</a:t>
            </a:r>
            <a:r>
              <a:rPr lang="en-US" sz="1200" dirty="0" err="1"/>
              <a:t>xs:element</a:t>
            </a:r>
            <a:r>
              <a:rPr lang="en-US" sz="1200" dirty="0"/>
              <a:t> name="</a:t>
            </a:r>
            <a:r>
              <a:rPr lang="en-US" sz="1200" dirty="0" err="1"/>
              <a:t>Alternative_ID</a:t>
            </a:r>
            <a:r>
              <a:rPr lang="en-US" sz="1200" dirty="0"/>
              <a:t>" type="</a:t>
            </a:r>
            <a:r>
              <a:rPr lang="en-US" sz="1200" dirty="0" err="1"/>
              <a:t>xs:string</a:t>
            </a:r>
            <a:r>
              <a:rPr lang="en-US" sz="1200" dirty="0"/>
              <a:t>" </a:t>
            </a:r>
            <a:r>
              <a:rPr lang="en-US" sz="1200" dirty="0" err="1"/>
              <a:t>minOccurs</a:t>
            </a:r>
            <a:r>
              <a:rPr lang="en-US" sz="1200" dirty="0"/>
              <a:t>="0" </a:t>
            </a:r>
            <a:r>
              <a:rPr lang="en-US" sz="1200" dirty="0" err="1"/>
              <a:t>maxOccurs</a:t>
            </a:r>
            <a:r>
              <a:rPr lang="en-US" sz="1200" dirty="0"/>
              <a:t>="unbounded"&gt;</a:t>
            </a:r>
          </a:p>
          <a:p>
            <a:r>
              <a:rPr lang="en-US" sz="1200" dirty="0"/>
              <a:t>						&lt;</a:t>
            </a:r>
            <a:r>
              <a:rPr lang="en-US" sz="1200" dirty="0" err="1"/>
              <a:t>xs:annotation</a:t>
            </a:r>
            <a:r>
              <a:rPr lang="en-US" sz="1200" dirty="0"/>
              <a:t>&gt;</a:t>
            </a:r>
          </a:p>
          <a:p>
            <a:r>
              <a:rPr lang="en-US" sz="1200" dirty="0"/>
              <a:t>							&lt;</a:t>
            </a:r>
            <a:r>
              <a:rPr lang="en-US" sz="1200" dirty="0" err="1"/>
              <a:t>xs:documentation</a:t>
            </a:r>
            <a:r>
              <a:rPr lang="en-US" sz="1200" dirty="0"/>
              <a:t>&gt;Specifies an alternative identifier (or alias) for the cyber threat Indicator.&lt;/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401" y="761999"/>
            <a:ext cx="5429250"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Bent Arrow 9"/>
          <p:cNvSpPr/>
          <p:nvPr/>
        </p:nvSpPr>
        <p:spPr>
          <a:xfrm flipV="1">
            <a:off x="2101001" y="4808702"/>
            <a:ext cx="1676400" cy="1536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28600" y="4561379"/>
            <a:ext cx="1872401" cy="2031325"/>
          </a:xfrm>
          <a:prstGeom prst="rect">
            <a:avLst/>
          </a:prstGeom>
          <a:noFill/>
        </p:spPr>
        <p:txBody>
          <a:bodyPr wrap="square" rtlCol="0">
            <a:spAutoFit/>
          </a:bodyPr>
          <a:lstStyle/>
          <a:p>
            <a:r>
              <a:rPr lang="en-US" dirty="0">
                <a:solidFill>
                  <a:srgbClr val="FFFF00"/>
                </a:solidFill>
              </a:rPr>
              <a:t>XML Schema is reverse engineered into UML. Next version of STIX will have native UML model.</a:t>
            </a:r>
          </a:p>
        </p:txBody>
      </p:sp>
      <p:sp>
        <p:nvSpPr>
          <p:cNvPr id="2" name="Footer Placeholder 1"/>
          <p:cNvSpPr>
            <a:spLocks noGrp="1"/>
          </p:cNvSpPr>
          <p:nvPr>
            <p:ph type="ftr" sz="quarter" idx="12"/>
          </p:nvPr>
        </p:nvSpPr>
        <p:spPr/>
        <p:txBody>
          <a:bodyPr/>
          <a:lstStyle/>
          <a:p>
            <a:r>
              <a:rPr lang="en-US"/>
              <a:t>OMG Threat &amp; Risk for STIDS 2015</a:t>
            </a:r>
          </a:p>
        </p:txBody>
      </p:sp>
      <p:sp>
        <p:nvSpPr>
          <p:cNvPr id="7" name="Slide Number Placeholder 6"/>
          <p:cNvSpPr>
            <a:spLocks noGrp="1"/>
          </p:cNvSpPr>
          <p:nvPr>
            <p:ph type="sldNum" sz="quarter" idx="11"/>
          </p:nvPr>
        </p:nvSpPr>
        <p:spPr/>
        <p:txBody>
          <a:bodyPr/>
          <a:lstStyle/>
          <a:p>
            <a:fld id="{C5349D12-3EF0-44B0-8484-0F10BE0E01DA}" type="slidenum">
              <a:rPr lang="en-US" smtClean="0"/>
              <a:t>22</a:t>
            </a:fld>
            <a:endParaRPr lang="en-US"/>
          </a:p>
        </p:txBody>
      </p:sp>
      <p:sp>
        <p:nvSpPr>
          <p:cNvPr id="8" name="Date Placeholder 7"/>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4041573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2426" y="228600"/>
            <a:ext cx="8715374" cy="609600"/>
          </a:xfrm>
        </p:spPr>
        <p:txBody>
          <a:bodyPr>
            <a:normAutofit fontScale="90000"/>
          </a:bodyPr>
          <a:lstStyle/>
          <a:p>
            <a:r>
              <a:rPr lang="en-US" dirty="0"/>
              <a:t>XML Element </a:t>
            </a:r>
            <a:r>
              <a:rPr lang="en-US" dirty="0">
                <a:solidFill>
                  <a:srgbClr val="00B050"/>
                </a:solidFill>
              </a:rPr>
              <a:t>represents</a:t>
            </a:r>
            <a:r>
              <a:rPr lang="en-US" dirty="0"/>
              <a:t> concept</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6267450"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971800" y="6110585"/>
            <a:ext cx="2983317" cy="923330"/>
          </a:xfrm>
          <a:prstGeom prst="rect">
            <a:avLst/>
          </a:prstGeom>
          <a:noFill/>
        </p:spPr>
        <p:txBody>
          <a:bodyPr wrap="none" rtlCol="0">
            <a:spAutoFit/>
          </a:bodyPr>
          <a:lstStyle/>
          <a:p>
            <a:r>
              <a:rPr lang="en-US" dirty="0"/>
              <a:t>Green line is “Represents”</a:t>
            </a:r>
          </a:p>
          <a:p>
            <a:endParaRPr lang="en-US" dirty="0"/>
          </a:p>
          <a:p>
            <a:r>
              <a:rPr lang="en-US" dirty="0"/>
              <a:t>Rules specify mapping details</a:t>
            </a:r>
          </a:p>
        </p:txBody>
      </p:sp>
      <p:sp>
        <p:nvSpPr>
          <p:cNvPr id="8" name="Rectangular Callout 7"/>
          <p:cNvSpPr/>
          <p:nvPr/>
        </p:nvSpPr>
        <p:spPr>
          <a:xfrm>
            <a:off x="76200" y="1447800"/>
            <a:ext cx="1600200" cy="381000"/>
          </a:xfrm>
          <a:prstGeom prst="wedgeRectCallout">
            <a:avLst>
              <a:gd name="adj1" fmla="val 156115"/>
              <a:gd name="adj2" fmla="val 1852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11" name="Rectangular Callout 10"/>
          <p:cNvSpPr/>
          <p:nvPr/>
        </p:nvSpPr>
        <p:spPr>
          <a:xfrm>
            <a:off x="7620000" y="914400"/>
            <a:ext cx="1066800" cy="495300"/>
          </a:xfrm>
          <a:prstGeom prst="wedgeRectCallout">
            <a:avLst>
              <a:gd name="adj1" fmla="val -112716"/>
              <a:gd name="adj2" fmla="val 143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a:t>
            </a:r>
          </a:p>
          <a:p>
            <a:pPr algn="ctr"/>
            <a:r>
              <a:rPr lang="en-US" dirty="0"/>
              <a:t>Rule</a:t>
            </a:r>
          </a:p>
        </p:txBody>
      </p:sp>
      <p:sp>
        <p:nvSpPr>
          <p:cNvPr id="10" name="Rectangular Callout 9"/>
          <p:cNvSpPr/>
          <p:nvPr/>
        </p:nvSpPr>
        <p:spPr>
          <a:xfrm>
            <a:off x="0" y="2362200"/>
            <a:ext cx="1600200" cy="381000"/>
          </a:xfrm>
          <a:prstGeom prst="wedgeRectCallout">
            <a:avLst>
              <a:gd name="adj1" fmla="val 57414"/>
              <a:gd name="adj2" fmla="val 1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XSD</a:t>
            </a:r>
          </a:p>
        </p:txBody>
      </p:sp>
      <p:sp>
        <p:nvSpPr>
          <p:cNvPr id="12" name="Rectangular Callout 11"/>
          <p:cNvSpPr/>
          <p:nvPr/>
        </p:nvSpPr>
        <p:spPr>
          <a:xfrm>
            <a:off x="4724400" y="6019800"/>
            <a:ext cx="1600200" cy="381000"/>
          </a:xfrm>
          <a:prstGeom prst="wedgeRectCallout">
            <a:avLst>
              <a:gd name="adj1" fmla="val -28950"/>
              <a:gd name="adj2" fmla="val -152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Concepts</a:t>
            </a:r>
          </a:p>
        </p:txBody>
      </p:sp>
      <p:sp>
        <p:nvSpPr>
          <p:cNvPr id="7" name="Footer Placeholder 6"/>
          <p:cNvSpPr>
            <a:spLocks noGrp="1"/>
          </p:cNvSpPr>
          <p:nvPr>
            <p:ph type="ftr" sz="quarter" idx="12"/>
          </p:nvPr>
        </p:nvSpPr>
        <p:spPr/>
        <p:txBody>
          <a:bodyPr/>
          <a:lstStyle/>
          <a:p>
            <a:r>
              <a:rPr lang="en-US"/>
              <a:t>OMG Threat &amp; Risk for STIDS 2015</a:t>
            </a:r>
          </a:p>
        </p:txBody>
      </p:sp>
      <p:sp>
        <p:nvSpPr>
          <p:cNvPr id="9" name="Slide Number Placeholder 8"/>
          <p:cNvSpPr>
            <a:spLocks noGrp="1"/>
          </p:cNvSpPr>
          <p:nvPr>
            <p:ph type="sldNum" sz="quarter" idx="11"/>
          </p:nvPr>
        </p:nvSpPr>
        <p:spPr/>
        <p:txBody>
          <a:bodyPr/>
          <a:lstStyle/>
          <a:p>
            <a:fld id="{C5349D12-3EF0-44B0-8484-0F10BE0E01DA}" type="slidenum">
              <a:rPr lang="en-US" smtClean="0"/>
              <a:t>23</a:t>
            </a:fld>
            <a:endParaRPr lang="en-US"/>
          </a:p>
        </p:txBody>
      </p:sp>
      <p:sp>
        <p:nvSpPr>
          <p:cNvPr id="13" name="Date Placeholder 12"/>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263561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pic>
        <p:nvPicPr>
          <p:cNvPr id="28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300038"/>
            <a:ext cx="9410700" cy="7458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2"/>
          </p:nvPr>
        </p:nvSpPr>
        <p:spPr/>
        <p:txBody>
          <a:bodyPr/>
          <a:lstStyle/>
          <a:p>
            <a:r>
              <a:rPr lang="en-US"/>
              <a:t>OMG Threat &amp; Risk for STIDS 2015</a:t>
            </a:r>
          </a:p>
        </p:txBody>
      </p:sp>
      <p:sp>
        <p:nvSpPr>
          <p:cNvPr id="7" name="Slide Number Placeholder 6"/>
          <p:cNvSpPr>
            <a:spLocks noGrp="1"/>
          </p:cNvSpPr>
          <p:nvPr>
            <p:ph type="sldNum" sz="quarter" idx="11"/>
          </p:nvPr>
        </p:nvSpPr>
        <p:spPr/>
        <p:txBody>
          <a:bodyPr/>
          <a:lstStyle/>
          <a:p>
            <a:fld id="{C5349D12-3EF0-44B0-8484-0F10BE0E01DA}" type="slidenum">
              <a:rPr lang="en-US" smtClean="0"/>
              <a:t>24</a:t>
            </a:fld>
            <a:endParaRPr lang="en-US"/>
          </a:p>
        </p:txBody>
      </p:sp>
      <p:sp>
        <p:nvSpPr>
          <p:cNvPr id="8" name="Date Placeholder 7"/>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4166887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STIX source data</a:t>
            </a:r>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p>
          <a:p>
            <a:r>
              <a:rPr lang="en-US" sz="1200" dirty="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p>
          <a:p>
            <a:r>
              <a:rPr lang="en-US" sz="1200" dirty="0"/>
              <a:t>	&lt;</a:t>
            </a:r>
            <a:r>
              <a:rPr lang="en-US" sz="1200" dirty="0" err="1"/>
              <a:t>incident:Time</a:t>
            </a:r>
            <a:r>
              <a:rPr lang="en-US" sz="1200" dirty="0"/>
              <a:t>&gt; </a:t>
            </a:r>
          </a:p>
          <a:p>
            <a:r>
              <a:rPr lang="en-US" sz="1200" dirty="0"/>
              <a:t>		&lt;</a:t>
            </a:r>
            <a:r>
              <a:rPr lang="en-US" sz="1200" dirty="0" err="1"/>
              <a:t>incident:Incident_Discovery</a:t>
            </a:r>
            <a:r>
              <a:rPr lang="en-US" sz="1200" dirty="0"/>
              <a:t> precision="second"&gt;2013-01-13T00:00:00&lt;/</a:t>
            </a:r>
            <a:r>
              <a:rPr lang="en-US" sz="1200" dirty="0" err="1"/>
              <a:t>incident:Incident_Discovery</a:t>
            </a:r>
            <a:r>
              <a:rPr lang="en-US" sz="1200" dirty="0"/>
              <a:t>&gt; </a:t>
            </a:r>
          </a:p>
          <a:p>
            <a:r>
              <a:rPr lang="en-US" sz="1200" dirty="0"/>
              <a:t>	&lt;/</a:t>
            </a:r>
            <a:r>
              <a:rPr lang="en-US" sz="1200" dirty="0" err="1"/>
              <a:t>incident:Time</a:t>
            </a:r>
            <a:r>
              <a:rPr lang="en-US" sz="1200" dirty="0"/>
              <a:t>&gt; </a:t>
            </a:r>
          </a:p>
          <a:p>
            <a:r>
              <a:rPr lang="en-US" sz="1200" dirty="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p>
          <a:p>
            <a:r>
              <a:rPr lang="en-US" sz="1200" dirty="0"/>
              <a:t>	&lt;</a:t>
            </a:r>
            <a:r>
              <a:rPr lang="en-US" sz="1200" dirty="0" err="1"/>
              <a:t>incident:Reporter</a:t>
            </a:r>
            <a:r>
              <a:rPr lang="en-US" sz="1200" dirty="0"/>
              <a:t>&gt; </a:t>
            </a:r>
          </a:p>
          <a:p>
            <a:r>
              <a:rPr lang="en-US" sz="1200" dirty="0"/>
              <a:t>		&lt;</a:t>
            </a:r>
            <a:r>
              <a:rPr lang="en-US" sz="1200" dirty="0" err="1"/>
              <a:t>stixCommon:Description</a:t>
            </a:r>
            <a:r>
              <a:rPr lang="en-US" sz="1200" dirty="0"/>
              <a:t>&gt;The person who reported it&lt;/</a:t>
            </a:r>
            <a:r>
              <a:rPr lang="en-US" sz="1200" dirty="0" err="1"/>
              <a:t>stixCommon:Description</a:t>
            </a:r>
            <a:r>
              <a:rPr lang="en-US" sz="1200" dirty="0"/>
              <a:t>&gt; </a:t>
            </a:r>
          </a:p>
          <a:p>
            <a:r>
              <a:rPr lang="en-US" sz="1200" dirty="0"/>
              <a:t>		&lt;</a:t>
            </a:r>
            <a:r>
              <a:rPr lang="en-US" sz="1200" dirty="0" err="1"/>
              <a:t>stixCommon:Identity</a:t>
            </a:r>
            <a:r>
              <a:rPr lang="en-US" sz="1200" dirty="0"/>
              <a:t> id="example:Identity-5db269cf-e603-4df9-ae8c-51ff295abfaa"&gt; </a:t>
            </a:r>
          </a:p>
          <a:p>
            <a:r>
              <a:rPr lang="en-US" sz="1200" dirty="0"/>
              <a:t>			&lt;</a:t>
            </a:r>
            <a:r>
              <a:rPr lang="en-US" sz="1200" dirty="0" err="1"/>
              <a:t>stixCommon:Name</a:t>
            </a:r>
            <a:r>
              <a:rPr lang="en-US" sz="1200" dirty="0"/>
              <a:t>&gt;Sample Investigations, LLC&lt;/</a:t>
            </a:r>
            <a:r>
              <a:rPr lang="en-US" sz="1200" dirty="0" err="1"/>
              <a:t>stixCommon:Name</a:t>
            </a:r>
            <a:r>
              <a:rPr lang="en-US" sz="1200" dirty="0"/>
              <a:t>&gt; </a:t>
            </a:r>
          </a:p>
          <a:p>
            <a:r>
              <a:rPr lang="en-US" sz="1200" dirty="0"/>
              <a:t>		&lt;/</a:t>
            </a:r>
            <a:r>
              <a:rPr lang="en-US" sz="1200" dirty="0" err="1"/>
              <a:t>stixCommon:Identity</a:t>
            </a:r>
            <a:r>
              <a:rPr lang="en-US" sz="1200" dirty="0"/>
              <a:t>&gt; </a:t>
            </a:r>
          </a:p>
          <a:p>
            <a:pPr lvl="1"/>
            <a:r>
              <a:rPr lang="en-US" sz="1200" dirty="0"/>
              <a:t>	&lt;</a:t>
            </a:r>
            <a:r>
              <a:rPr lang="en-US" sz="1200" dirty="0" err="1"/>
              <a:t>stixCommon:Time</a:t>
            </a:r>
            <a:r>
              <a:rPr lang="en-US" sz="1200" dirty="0"/>
              <a:t>&gt; </a:t>
            </a:r>
          </a:p>
          <a:p>
            <a:pPr lvl="1"/>
            <a:r>
              <a:rPr lang="en-US" sz="1200" dirty="0"/>
              <a:t>		&lt;</a:t>
            </a:r>
            <a:r>
              <a:rPr lang="en-US" sz="1200" dirty="0" err="1"/>
              <a:t>cyboxCommon:Produced_Time</a:t>
            </a:r>
            <a:r>
              <a:rPr lang="en-US" sz="1200" dirty="0"/>
              <a:t>&gt;2014-03-11T00:00:00&lt;/</a:t>
            </a:r>
            <a:r>
              <a:rPr lang="en-US" sz="1200" dirty="0" err="1"/>
              <a:t>cyboxCommon:Produced_Time</a:t>
            </a:r>
            <a:r>
              <a:rPr lang="en-US" sz="1200" dirty="0"/>
              <a:t>&gt; </a:t>
            </a:r>
          </a:p>
          <a:p>
            <a:pPr lvl="1"/>
            <a:r>
              <a:rPr lang="en-US" sz="1200" dirty="0"/>
              <a:t>	&lt;/</a:t>
            </a:r>
            <a:r>
              <a:rPr lang="en-US" sz="1200" dirty="0" err="1"/>
              <a:t>stixCommon:Time</a:t>
            </a:r>
            <a:r>
              <a:rPr lang="en-US" sz="1200" dirty="0"/>
              <a:t>&gt; </a:t>
            </a:r>
          </a:p>
          <a:p>
            <a:r>
              <a:rPr lang="en-US" sz="1200" dirty="0"/>
              <a:t>	&lt;/</a:t>
            </a:r>
            <a:r>
              <a:rPr lang="en-US" sz="1200" dirty="0" err="1"/>
              <a:t>incident:Reporter</a:t>
            </a:r>
            <a:r>
              <a:rPr lang="en-US" sz="1200" dirty="0"/>
              <a:t>&gt; </a:t>
            </a:r>
          </a:p>
          <a:p>
            <a:r>
              <a:rPr lang="en-US" sz="1200" dirty="0"/>
              <a:t>	&lt;</a:t>
            </a:r>
            <a:r>
              <a:rPr lang="en-US" sz="1200" dirty="0" err="1"/>
              <a:t>incident:</a:t>
            </a:r>
            <a:r>
              <a:rPr lang="en-US" sz="1200" b="1" dirty="0" err="1"/>
              <a:t>Victim</a:t>
            </a:r>
            <a:r>
              <a:rPr lang="en-US" sz="1200" dirty="0"/>
              <a:t> id="example:Identity-c85082f3-bc04-43c8-a000-e0c1d0f2c045"&gt; </a:t>
            </a:r>
          </a:p>
          <a:p>
            <a:pPr lvl="1"/>
            <a:r>
              <a:rPr lang="en-US" sz="1200" dirty="0"/>
              <a:t>	&lt;</a:t>
            </a:r>
            <a:r>
              <a:rPr lang="en-US" sz="1200" dirty="0" err="1"/>
              <a:t>stixCommon:Name</a:t>
            </a:r>
            <a:r>
              <a:rPr lang="en-US" sz="1200" dirty="0"/>
              <a:t>&gt;</a:t>
            </a:r>
            <a:r>
              <a:rPr lang="en-US" sz="1200" b="1" dirty="0">
                <a:solidFill>
                  <a:srgbClr val="00B0F0"/>
                </a:solidFill>
              </a:rPr>
              <a:t>Canary Corp</a:t>
            </a:r>
            <a:r>
              <a:rPr lang="en-US" sz="1200" dirty="0"/>
              <a:t>&lt;/</a:t>
            </a:r>
            <a:r>
              <a:rPr lang="en-US" sz="1200" dirty="0" err="1"/>
              <a:t>stixCommon:Name</a:t>
            </a:r>
            <a:r>
              <a:rPr lang="en-US" sz="1200" dirty="0"/>
              <a:t>&gt; </a:t>
            </a:r>
          </a:p>
          <a:p>
            <a:pPr lvl="1"/>
            <a:r>
              <a:rPr lang="en-US" sz="1200" dirty="0"/>
              <a:t>&lt;/</a:t>
            </a:r>
            <a:r>
              <a:rPr lang="en-US" sz="1200" dirty="0" err="1"/>
              <a:t>incident:Victim</a:t>
            </a:r>
            <a:r>
              <a:rPr lang="en-US" sz="1200" dirty="0"/>
              <a:t>&gt; </a:t>
            </a:r>
          </a:p>
          <a:p>
            <a:r>
              <a:rPr lang="en-US" sz="1200" dirty="0"/>
              <a:t>	&lt;</a:t>
            </a:r>
            <a:r>
              <a:rPr lang="en-US" sz="1200" dirty="0" err="1"/>
              <a:t>incident:Impact_Assessment</a:t>
            </a:r>
            <a:r>
              <a:rPr lang="en-US" sz="1200" dirty="0"/>
              <a:t>&gt; </a:t>
            </a:r>
          </a:p>
          <a:p>
            <a:pPr lvl="2"/>
            <a:r>
              <a:rPr lang="en-US" sz="1200" dirty="0"/>
              <a:t>&lt;</a:t>
            </a:r>
            <a:r>
              <a:rPr lang="en-US" sz="1200" dirty="0" err="1"/>
              <a:t>incident:Effects</a:t>
            </a:r>
            <a:r>
              <a:rPr lang="en-US" sz="1200" dirty="0"/>
              <a:t>&gt; </a:t>
            </a:r>
          </a:p>
          <a:p>
            <a:pPr lvl="2"/>
            <a:r>
              <a:rPr lang="en-US" sz="1200" dirty="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p>
          <a:p>
            <a:pPr lvl="2"/>
            <a:r>
              <a:rPr lang="en-US" sz="1200" dirty="0"/>
              <a:t>&lt;/</a:t>
            </a:r>
            <a:r>
              <a:rPr lang="en-US" sz="1200" dirty="0" err="1"/>
              <a:t>incident:Effects</a:t>
            </a:r>
            <a:r>
              <a:rPr lang="en-US" sz="1200" dirty="0"/>
              <a:t>&gt; </a:t>
            </a:r>
          </a:p>
          <a:p>
            <a:pPr lvl="1"/>
            <a:r>
              <a:rPr lang="en-US" sz="1200" dirty="0"/>
              <a:t>&lt;/</a:t>
            </a:r>
            <a:r>
              <a:rPr lang="en-US" sz="1200" dirty="0" err="1"/>
              <a:t>incident:Impact_Assessment</a:t>
            </a:r>
            <a:r>
              <a:rPr lang="en-US" sz="1200" dirty="0"/>
              <a:t>&gt; </a:t>
            </a:r>
          </a:p>
          <a:p>
            <a:r>
              <a:rPr lang="en-US" sz="1200" dirty="0"/>
              <a:t>	&lt;</a:t>
            </a:r>
            <a:r>
              <a:rPr lang="en-US" sz="1200" dirty="0" err="1"/>
              <a:t>incident:Confidence</a:t>
            </a:r>
            <a:r>
              <a:rPr lang="en-US" sz="1200" dirty="0"/>
              <a:t> timestamp="2014-08-28T16:42:52.859570+00:00"&gt; </a:t>
            </a:r>
          </a:p>
          <a:p>
            <a:pPr lvl="1"/>
            <a:r>
              <a:rPr lang="en-US" sz="1200" dirty="0"/>
              <a:t>	&lt;</a:t>
            </a:r>
            <a:r>
              <a:rPr lang="en-US" sz="1200" dirty="0" err="1"/>
              <a:t>stixCommon:Value</a:t>
            </a:r>
            <a:r>
              <a:rPr lang="en-US" sz="1200" dirty="0"/>
              <a:t> </a:t>
            </a:r>
            <a:r>
              <a:rPr lang="en-US" sz="1200" dirty="0" err="1"/>
              <a:t>xsi:type</a:t>
            </a:r>
            <a:r>
              <a:rPr lang="en-US" sz="1200" dirty="0"/>
              <a:t>="stixVocabs:HighMediumLowVocab-1.0"&gt;High&lt;/</a:t>
            </a:r>
            <a:r>
              <a:rPr lang="en-US" sz="1200" dirty="0" err="1"/>
              <a:t>stixCommon:Value</a:t>
            </a:r>
            <a:r>
              <a:rPr lang="en-US" sz="1200" dirty="0"/>
              <a:t>&gt; </a:t>
            </a:r>
          </a:p>
          <a:p>
            <a:pPr lvl="1"/>
            <a:r>
              <a:rPr lang="en-US" sz="1200" dirty="0"/>
              <a:t>&lt;/</a:t>
            </a:r>
            <a:r>
              <a:rPr lang="en-US" sz="1200" dirty="0" err="1"/>
              <a:t>incident:Confidence</a:t>
            </a:r>
            <a:r>
              <a:rPr lang="en-US" sz="1200" dirty="0"/>
              <a:t>&gt; </a:t>
            </a:r>
          </a:p>
          <a:p>
            <a:r>
              <a:rPr lang="en-US" sz="1200" dirty="0"/>
              <a:t>&lt;/</a:t>
            </a:r>
            <a:r>
              <a:rPr lang="en-US" sz="1200" dirty="0" err="1"/>
              <a:t>stix:Incident</a:t>
            </a:r>
            <a:r>
              <a:rPr lang="en-US" sz="1200" dirty="0"/>
              <a:t>&gt; </a:t>
            </a:r>
          </a:p>
        </p:txBody>
      </p:sp>
    </p:spTree>
    <p:extLst>
      <p:ext uri="{BB962C8B-B14F-4D97-AF65-F5344CB8AC3E}">
        <p14:creationId xmlns:p14="http://schemas.microsoft.com/office/powerpoint/2010/main" val="2897472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Example of mapped data graph</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58" y="1094822"/>
            <a:ext cx="6036295" cy="5289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Arrow 2"/>
          <p:cNvSpPr/>
          <p:nvPr/>
        </p:nvSpPr>
        <p:spPr>
          <a:xfrm rot="19856054">
            <a:off x="5684348" y="5138712"/>
            <a:ext cx="1905000" cy="838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Provenance</a:t>
            </a:r>
          </a:p>
        </p:txBody>
      </p:sp>
    </p:spTree>
    <p:extLst>
      <p:ext uri="{BB962C8B-B14F-4D97-AF65-F5344CB8AC3E}">
        <p14:creationId xmlns:p14="http://schemas.microsoft.com/office/powerpoint/2010/main" val="364730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NIEM Mapping summary (1)</a:t>
            </a:r>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990600"/>
            <a:ext cx="6010275"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8454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68" y="0"/>
            <a:ext cx="8496300" cy="683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5915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Two-way semantic “pivot” through conceptual reference models</a:t>
            </a:r>
          </a:p>
        </p:txBody>
      </p:sp>
      <p:sp>
        <p:nvSpPr>
          <p:cNvPr id="3" name="Title 2"/>
          <p:cNvSpPr>
            <a:spLocks noGrp="1"/>
          </p:cNvSpPr>
          <p:nvPr>
            <p:ph type="title"/>
          </p:nvPr>
        </p:nvSpPr>
        <p:spPr/>
        <p:txBody>
          <a:bodyPr/>
          <a:lstStyle/>
          <a:p>
            <a:r>
              <a:rPr lang="en-US" dirty="0"/>
              <a:t>Result of mapping</a:t>
            </a:r>
          </a:p>
        </p:txBody>
      </p:sp>
    </p:spTree>
    <p:extLst>
      <p:ext uri="{BB962C8B-B14F-4D97-AF65-F5344CB8AC3E}">
        <p14:creationId xmlns:p14="http://schemas.microsoft.com/office/powerpoint/2010/main" val="112835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Problem Space</a:t>
            </a:r>
          </a:p>
        </p:txBody>
      </p:sp>
      <p:sp>
        <p:nvSpPr>
          <p:cNvPr id="3" name="Content Placeholder 2"/>
          <p:cNvSpPr>
            <a:spLocks noGrp="1"/>
          </p:cNvSpPr>
          <p:nvPr>
            <p:ph sz="half" idx="1"/>
          </p:nvPr>
        </p:nvSpPr>
        <p:spPr/>
        <p:txBody>
          <a:bodyPr>
            <a:normAutofit fontScale="92500" lnSpcReduction="20000"/>
          </a:bodyPr>
          <a:lstStyle/>
          <a:p>
            <a:r>
              <a:rPr lang="en-US" dirty="0">
                <a:solidFill>
                  <a:schemeClr val="tx1"/>
                </a:solidFill>
              </a:rPr>
              <a:t>There is a critical need to understand and mitigate threats and risks – to “connect the dots”.</a:t>
            </a:r>
          </a:p>
          <a:p>
            <a:r>
              <a:rPr lang="en-US" dirty="0">
                <a:solidFill>
                  <a:schemeClr val="tx1"/>
                </a:solidFill>
              </a:rPr>
              <a:t>The Landscape of threats is changing</a:t>
            </a:r>
          </a:p>
          <a:p>
            <a:pPr lvl="1"/>
            <a:r>
              <a:rPr lang="en-US" dirty="0">
                <a:solidFill>
                  <a:schemeClr val="tx1"/>
                </a:solidFill>
              </a:rPr>
              <a:t>Multiple attack vectors, cyber/physical and other</a:t>
            </a:r>
          </a:p>
          <a:p>
            <a:pPr lvl="1"/>
            <a:r>
              <a:rPr lang="en-US" dirty="0">
                <a:solidFill>
                  <a:schemeClr val="tx1"/>
                </a:solidFill>
              </a:rPr>
              <a:t>Advanced threats utilize multiple vulnerabilities</a:t>
            </a:r>
          </a:p>
          <a:p>
            <a:r>
              <a:rPr lang="en-US" dirty="0">
                <a:solidFill>
                  <a:schemeClr val="tx1"/>
                </a:solidFill>
              </a:rPr>
              <a:t>There are multiple communities addressing the same threats</a:t>
            </a:r>
          </a:p>
          <a:p>
            <a:pPr lvl="1"/>
            <a:r>
              <a:rPr lang="en-US" dirty="0"/>
              <a:t>Cyber/physical, emergency management, safety, defense, etc.</a:t>
            </a:r>
            <a:endParaRPr lang="en-US" dirty="0">
              <a:solidFill>
                <a:schemeClr val="tx1"/>
              </a:solidFill>
            </a:endParaRPr>
          </a:p>
          <a:p>
            <a:r>
              <a:rPr lang="en-US" dirty="0">
                <a:solidFill>
                  <a:schemeClr val="tx1"/>
                </a:solidFill>
              </a:rPr>
              <a:t>No comprehensive consistent semantic framework</a:t>
            </a:r>
          </a:p>
          <a:p>
            <a:pPr lvl="1"/>
            <a:r>
              <a:rPr lang="en-US" dirty="0">
                <a:solidFill>
                  <a:schemeClr val="tx1"/>
                </a:solidFill>
              </a:rPr>
              <a:t>Existing systems provide insular treatment of threat/risk relationships</a:t>
            </a:r>
          </a:p>
          <a:p>
            <a:pPr lvl="1"/>
            <a:r>
              <a:rPr lang="en-US" dirty="0">
                <a:solidFill>
                  <a:schemeClr val="tx1"/>
                </a:solidFill>
              </a:rPr>
              <a:t>Comprehensive system would allow system-of-systems interoperability (private/private, public/private)</a:t>
            </a:r>
          </a:p>
          <a:p>
            <a:endParaRPr lang="en-US" dirty="0">
              <a:solidFill>
                <a:schemeClr val="tx1"/>
              </a:solidFill>
            </a:endParaRPr>
          </a:p>
        </p:txBody>
      </p:sp>
    </p:spTree>
    <p:extLst>
      <p:ext uri="{BB962C8B-B14F-4D97-AF65-F5344CB8AC3E}">
        <p14:creationId xmlns:p14="http://schemas.microsoft.com/office/powerpoint/2010/main" val="1755035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Building a community and standards to protect against threats and risks</a:t>
            </a:r>
          </a:p>
        </p:txBody>
      </p:sp>
      <p:sp>
        <p:nvSpPr>
          <p:cNvPr id="6" name="Title 5"/>
          <p:cNvSpPr>
            <a:spLocks noGrp="1"/>
          </p:cNvSpPr>
          <p:nvPr>
            <p:ph type="title"/>
          </p:nvPr>
        </p:nvSpPr>
        <p:spPr/>
        <p:txBody>
          <a:bodyPr/>
          <a:lstStyle/>
          <a:p>
            <a:r>
              <a:rPr lang="en-US" dirty="0"/>
              <a:t>The Process</a:t>
            </a:r>
          </a:p>
        </p:txBody>
      </p:sp>
      <p:sp>
        <p:nvSpPr>
          <p:cNvPr id="5" name="Footer Placeholder 4"/>
          <p:cNvSpPr>
            <a:spLocks noGrp="1"/>
          </p:cNvSpPr>
          <p:nvPr>
            <p:ph type="ftr" sz="quarter" idx="12"/>
          </p:nvPr>
        </p:nvSpPr>
        <p:spPr/>
        <p:txBody>
          <a:bodyPr/>
          <a:lstStyle/>
          <a:p>
            <a:r>
              <a:rPr lang="en-US"/>
              <a:t>OMG Threat &amp; Risk for STIDS 2015</a:t>
            </a:r>
          </a:p>
        </p:txBody>
      </p:sp>
      <p:sp>
        <p:nvSpPr>
          <p:cNvPr id="8" name="Slide Number Placeholder 7"/>
          <p:cNvSpPr>
            <a:spLocks noGrp="1"/>
          </p:cNvSpPr>
          <p:nvPr>
            <p:ph type="sldNum" sz="quarter" idx="11"/>
          </p:nvPr>
        </p:nvSpPr>
        <p:spPr/>
        <p:txBody>
          <a:bodyPr/>
          <a:lstStyle/>
          <a:p>
            <a:fld id="{C5349D12-3EF0-44B0-8484-0F10BE0E01DA}" type="slidenum">
              <a:rPr lang="en-US" smtClean="0"/>
              <a:t>30</a:t>
            </a:fld>
            <a:endParaRPr lang="en-US"/>
          </a:p>
        </p:txBody>
      </p:sp>
      <p:sp>
        <p:nvSpPr>
          <p:cNvPr id="9" name="Date Placeholder 8"/>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167925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US" dirty="0"/>
              <a:t>Our goal is to create and encourage</a:t>
            </a:r>
          </a:p>
          <a:p>
            <a:pPr marL="285750" indent="-285750">
              <a:buFont typeface="Arial" panose="020B0604020202020204" pitchFamily="34" charset="0"/>
              <a:buChar char="•"/>
            </a:pPr>
            <a:r>
              <a:rPr lang="en-US" dirty="0"/>
              <a:t>Open standards for threat and risk information sharing</a:t>
            </a:r>
          </a:p>
          <a:p>
            <a:pPr marL="285750" indent="-285750">
              <a:buFont typeface="Arial" panose="020B0604020202020204" pitchFamily="34" charset="0"/>
              <a:buChar char="•"/>
            </a:pPr>
            <a:r>
              <a:rPr lang="en-US" dirty="0"/>
              <a:t>A community of information providers, consumers, analysts and products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standards process is organized under the “Object Management Group” (</a:t>
            </a:r>
            <a:r>
              <a:rPr lang="en-US" dirty="0">
                <a:hlinkClick r:id="rId2"/>
              </a:rPr>
              <a:t>www.omg.org</a:t>
            </a:r>
            <a:r>
              <a:rPr lang="en-US" dirty="0"/>
              <a:t>)</a:t>
            </a:r>
          </a:p>
          <a:p>
            <a:pPr marL="285750" indent="-285750">
              <a:buFont typeface="Arial" panose="020B0604020202020204" pitchFamily="34" charset="0"/>
              <a:buChar char="•"/>
            </a:pPr>
            <a:r>
              <a:rPr lang="en-US" dirty="0"/>
              <a:t>The community “home” is </a:t>
            </a:r>
            <a:r>
              <a:rPr lang="en-US" dirty="0">
                <a:hlinkClick r:id="rId3"/>
              </a:rPr>
              <a:t>www.threatrisk.org</a:t>
            </a:r>
            <a:endParaRPr lang="en-US" dirty="0"/>
          </a:p>
          <a:p>
            <a:pPr marL="285750" indent="-285750">
              <a:buFont typeface="Arial" panose="020B0604020202020204" pitchFamily="34" charset="0"/>
              <a:buChar char="•"/>
            </a:pPr>
            <a:endParaRPr lang="en-US" dirty="0"/>
          </a:p>
          <a:p>
            <a:r>
              <a:rPr lang="en-US" dirty="0"/>
              <a:t>While not required by OMG process, the submission team publishes draft specifications to invite comment, engagement, community building and implementation. OMG Membership is encouraged but not required.</a:t>
            </a:r>
          </a:p>
          <a:p>
            <a:r>
              <a:rPr lang="en-US" dirty="0"/>
              <a:t>Stakeholders may contribute to the specification.</a:t>
            </a:r>
          </a:p>
          <a:p>
            <a:r>
              <a:rPr lang="en-US" dirty="0"/>
              <a:t>We are also exploring options for open source implementations</a:t>
            </a:r>
          </a:p>
          <a:p>
            <a:pPr marL="285750" indent="-285750">
              <a:buFont typeface="Arial" panose="020B0604020202020204" pitchFamily="34" charset="0"/>
              <a:buChar char="•"/>
            </a:pPr>
            <a:endParaRPr lang="en-US" dirty="0"/>
          </a:p>
        </p:txBody>
      </p:sp>
      <p:sp>
        <p:nvSpPr>
          <p:cNvPr id="6" name="Title 5"/>
          <p:cNvSpPr>
            <a:spLocks noGrp="1"/>
          </p:cNvSpPr>
          <p:nvPr>
            <p:ph type="title"/>
          </p:nvPr>
        </p:nvSpPr>
        <p:spPr/>
        <p:txBody>
          <a:bodyPr/>
          <a:lstStyle/>
          <a:p>
            <a:r>
              <a:rPr lang="en-US" dirty="0"/>
              <a:t>Open Community Process</a:t>
            </a:r>
          </a:p>
        </p:txBody>
      </p:sp>
      <p:sp>
        <p:nvSpPr>
          <p:cNvPr id="7" name="Footer Placeholder 6"/>
          <p:cNvSpPr>
            <a:spLocks noGrp="1"/>
          </p:cNvSpPr>
          <p:nvPr>
            <p:ph type="ftr" sz="quarter" idx="16"/>
          </p:nvPr>
        </p:nvSpPr>
        <p:spPr/>
        <p:txBody>
          <a:bodyPr/>
          <a:lstStyle/>
          <a:p>
            <a:r>
              <a:rPr lang="en-US"/>
              <a:t>OMG Threat &amp; Risk for STIDS 2015</a:t>
            </a:r>
          </a:p>
        </p:txBody>
      </p:sp>
      <p:sp>
        <p:nvSpPr>
          <p:cNvPr id="8" name="Slide Number Placeholder 7"/>
          <p:cNvSpPr>
            <a:spLocks noGrp="1"/>
          </p:cNvSpPr>
          <p:nvPr>
            <p:ph type="sldNum" sz="quarter" idx="15"/>
          </p:nvPr>
        </p:nvSpPr>
        <p:spPr/>
        <p:txBody>
          <a:bodyPr/>
          <a:lstStyle/>
          <a:p>
            <a:fld id="{C5349D12-3EF0-44B0-8484-0F10BE0E01DA}" type="slidenum">
              <a:rPr lang="en-US" smtClean="0"/>
              <a:t>31</a:t>
            </a:fld>
            <a:endParaRPr lang="en-US"/>
          </a:p>
        </p:txBody>
      </p:sp>
      <p:sp>
        <p:nvSpPr>
          <p:cNvPr id="9" name="Date Placeholder 8"/>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349192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05000" y="189322"/>
            <a:ext cx="5562600" cy="914400"/>
          </a:xfrm>
        </p:spPr>
        <p:txBody>
          <a:bodyPr/>
          <a:lstStyle/>
          <a:p>
            <a:pPr algn="ctr"/>
            <a:r>
              <a:rPr lang="en-US" sz="3600" dirty="0">
                <a:solidFill>
                  <a:schemeClr val="tx1"/>
                </a:solidFill>
                <a:latin typeface="Arial" charset="0"/>
              </a:rPr>
              <a:t>Who Is OMG?</a:t>
            </a:r>
          </a:p>
        </p:txBody>
      </p:sp>
      <p:sp>
        <p:nvSpPr>
          <p:cNvPr id="3075" name="Rectangle 3"/>
          <p:cNvSpPr>
            <a:spLocks noGrp="1" noChangeArrowheads="1"/>
          </p:cNvSpPr>
          <p:nvPr>
            <p:ph idx="4294967295"/>
          </p:nvPr>
        </p:nvSpPr>
        <p:spPr bwMode="auto">
          <a:xfrm>
            <a:off x="228600" y="1447800"/>
            <a:ext cx="8626475" cy="3429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169863">
              <a:lnSpc>
                <a:spcPct val="80000"/>
              </a:lnSpc>
              <a:buFont typeface="Wingdings" pitchFamily="-111" charset="2"/>
              <a:buNone/>
            </a:pPr>
            <a:r>
              <a:rPr lang="en-US" sz="2000" b="1">
                <a:latin typeface="Arial" charset="0"/>
              </a:rPr>
              <a:t>Object Management Group (OMG):</a:t>
            </a:r>
            <a:br>
              <a:rPr lang="en-US" sz="2000" b="1">
                <a:latin typeface="Arial" charset="0"/>
              </a:rPr>
            </a:br>
            <a:endParaRPr lang="en-US" sz="2000" b="1">
              <a:latin typeface="Arial" charset="0"/>
            </a:endParaRPr>
          </a:p>
          <a:p>
            <a:pPr lvl="1">
              <a:lnSpc>
                <a:spcPct val="90000"/>
              </a:lnSpc>
            </a:pPr>
            <a:r>
              <a:rPr lang="en-US" sz="1800">
                <a:latin typeface="Arial" charset="0"/>
              </a:rPr>
              <a:t>Founded in 1989 </a:t>
            </a:r>
            <a:br>
              <a:rPr lang="en-US" sz="1800">
                <a:latin typeface="Arial" charset="0"/>
              </a:rPr>
            </a:br>
            <a:endParaRPr lang="en-US" sz="1800">
              <a:latin typeface="Arial" charset="0"/>
            </a:endParaRPr>
          </a:p>
          <a:p>
            <a:pPr lvl="1">
              <a:lnSpc>
                <a:spcPct val="90000"/>
              </a:lnSpc>
            </a:pPr>
            <a:r>
              <a:rPr lang="en-US" sz="1800">
                <a:latin typeface="Arial" charset="0"/>
              </a:rPr>
              <a:t>More than 470 member companies</a:t>
            </a:r>
            <a:br>
              <a:rPr lang="en-US" sz="1800">
                <a:latin typeface="Arial" charset="0"/>
              </a:rPr>
            </a:br>
            <a:endParaRPr lang="en-US" sz="1800">
              <a:latin typeface="Arial" charset="0"/>
            </a:endParaRPr>
          </a:p>
          <a:p>
            <a:pPr lvl="1">
              <a:lnSpc>
                <a:spcPct val="90000"/>
              </a:lnSpc>
            </a:pPr>
            <a:r>
              <a:rPr lang="en-US" sz="1800">
                <a:latin typeface="Arial" charset="0"/>
              </a:rPr>
              <a:t>The largest and longest standing not-for-profit, open-membership consortium which develops and maintains computer industry specifications.</a:t>
            </a:r>
            <a:br>
              <a:rPr lang="en-US" sz="1800">
                <a:latin typeface="Arial" charset="0"/>
              </a:rPr>
            </a:br>
            <a:endParaRPr lang="en-US" sz="1800">
              <a:latin typeface="Arial" charset="0"/>
            </a:endParaRPr>
          </a:p>
          <a:p>
            <a:pPr lvl="1">
              <a:lnSpc>
                <a:spcPct val="90000"/>
              </a:lnSpc>
            </a:pPr>
            <a:r>
              <a:rPr lang="en-US" sz="1800">
                <a:latin typeface="Arial" charset="0"/>
              </a:rPr>
              <a:t>Continuously evolving to remain current while retaining a position of thought leadership.</a:t>
            </a:r>
          </a:p>
          <a:p>
            <a:pPr indent="-169863">
              <a:lnSpc>
                <a:spcPct val="80000"/>
              </a:lnSpc>
              <a:buFont typeface="Wingdings" pitchFamily="-111" charset="2"/>
              <a:buNone/>
            </a:pPr>
            <a:endParaRPr lang="en-US" sz="1800">
              <a:latin typeface="Arial" charset="0"/>
            </a:endParaRPr>
          </a:p>
        </p:txBody>
      </p:sp>
      <p:grpSp>
        <p:nvGrpSpPr>
          <p:cNvPr id="3076" name="Group 6"/>
          <p:cNvGrpSpPr>
            <a:grpSpLocks/>
          </p:cNvGrpSpPr>
          <p:nvPr/>
        </p:nvGrpSpPr>
        <p:grpSpPr bwMode="auto">
          <a:xfrm>
            <a:off x="990600" y="4800600"/>
            <a:ext cx="7315200" cy="1492250"/>
            <a:chOff x="528" y="3380"/>
            <a:chExt cx="4608" cy="940"/>
          </a:xfrm>
        </p:grpSpPr>
        <p:pic>
          <p:nvPicPr>
            <p:cNvPr id="3077" name="Picture 7" descr="C:\Documents and Settings\rachel\Desktop\20th Photos - IN ORDER\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3380"/>
              <a:ext cx="1248"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descr="C:\Documents and Settings\rachel\Desktop\20th Photos - IN ORDER\1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3385"/>
              <a:ext cx="139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9" descr="C:\Documents and Settings\rachel\Desktop\20th Photos - IN ORDER\1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3388"/>
              <a:ext cx="1392"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C:\Users\Cory-c\Documents\Company\MDSSVN\Marketing\Graphics\OMG\OMG---Hig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20" y="486473"/>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6"/>
          </p:nvPr>
        </p:nvSpPr>
        <p:spPr/>
        <p:txBody>
          <a:bodyPr/>
          <a:lstStyle/>
          <a:p>
            <a:r>
              <a:rPr lang="en-US"/>
              <a:t>OMG Threat &amp; Risk for STIDS 2015</a:t>
            </a:r>
          </a:p>
        </p:txBody>
      </p:sp>
      <p:sp>
        <p:nvSpPr>
          <p:cNvPr id="3" name="Slide Number Placeholder 2"/>
          <p:cNvSpPr>
            <a:spLocks noGrp="1"/>
          </p:cNvSpPr>
          <p:nvPr>
            <p:ph type="sldNum" sz="quarter" idx="15"/>
          </p:nvPr>
        </p:nvSpPr>
        <p:spPr/>
        <p:txBody>
          <a:bodyPr/>
          <a:lstStyle/>
          <a:p>
            <a:fld id="{C5349D12-3EF0-44B0-8484-0F10BE0E01DA}" type="slidenum">
              <a:rPr lang="en-US" smtClean="0"/>
              <a:t>32</a:t>
            </a:fld>
            <a:endParaRPr lang="en-US"/>
          </a:p>
        </p:txBody>
      </p:sp>
      <p:sp>
        <p:nvSpPr>
          <p:cNvPr id="5" name="Date Placeholder 4"/>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1426181574"/>
      </p:ext>
    </p:extLst>
  </p:cSld>
  <p:clrMapOvr>
    <a:masterClrMapping/>
  </p:clrMapOvr>
  <p:transition advClick="0" advTm="31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13"/>
          <p:cNvGrpSpPr>
            <a:grpSpLocks/>
          </p:cNvGrpSpPr>
          <p:nvPr/>
        </p:nvGrpSpPr>
        <p:grpSpPr bwMode="auto">
          <a:xfrm>
            <a:off x="457200" y="3095625"/>
            <a:ext cx="8077200" cy="409575"/>
            <a:chOff x="457200" y="2590800"/>
            <a:chExt cx="8077200" cy="409903"/>
          </a:xfrm>
        </p:grpSpPr>
        <p:pic>
          <p:nvPicPr>
            <p:cNvPr id="6158" name="Picture 2" descr="J:\MDMI-flash-dem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2590800"/>
              <a:ext cx="1828800" cy="40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3" descr="J:\MDMI-flash-demo\hc.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2590800"/>
              <a:ext cx="1752600" cy="36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4" descr="J:\MDMI-flash-demo\fin.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2590800"/>
              <a:ext cx="1524000" cy="4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5" descr="J:\MDMI-flash-demo\gov.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2590800"/>
              <a:ext cx="1981200" cy="37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4" name="Picture 6" descr="J:\MDMI-flash-demo\2.jpg"/>
          <p:cNvPicPr>
            <a:picLocks noChangeAspect="1" noChangeArrowheads="1"/>
          </p:cNvPicPr>
          <p:nvPr/>
        </p:nvPicPr>
        <p:blipFill>
          <a:blip r:embed="rId8" cstate="print"/>
          <a:srcRect/>
          <a:stretch>
            <a:fillRect/>
          </a:stretch>
        </p:blipFill>
        <p:spPr bwMode="auto">
          <a:xfrm>
            <a:off x="2672360" y="4004271"/>
            <a:ext cx="1639334" cy="1096811"/>
          </a:xfrm>
          <a:prstGeom prst="rect">
            <a:avLst/>
          </a:prstGeom>
          <a:ln>
            <a:noFill/>
          </a:ln>
          <a:effectLst>
            <a:softEdge rad="112500"/>
          </a:effectLst>
        </p:spPr>
      </p:pic>
      <p:pic>
        <p:nvPicPr>
          <p:cNvPr id="2055" name="Picture 7" descr="J:\MDMI-flash-demo\3.jpg"/>
          <p:cNvPicPr>
            <a:picLocks noChangeAspect="1" noChangeArrowheads="1"/>
          </p:cNvPicPr>
          <p:nvPr/>
        </p:nvPicPr>
        <p:blipFill>
          <a:blip r:embed="rId9" cstate="print"/>
          <a:srcRect/>
          <a:stretch>
            <a:fillRect/>
          </a:stretch>
        </p:blipFill>
        <p:spPr bwMode="auto">
          <a:xfrm>
            <a:off x="3584260" y="5136835"/>
            <a:ext cx="1372860" cy="1029590"/>
          </a:xfrm>
          <a:prstGeom prst="rect">
            <a:avLst/>
          </a:prstGeom>
          <a:ln>
            <a:noFill/>
          </a:ln>
          <a:effectLst>
            <a:softEdge rad="112500"/>
          </a:effectLst>
        </p:spPr>
      </p:pic>
      <p:pic>
        <p:nvPicPr>
          <p:cNvPr id="2056" name="Picture 8" descr="J:\MDMI-flash-demo\4.jpg"/>
          <p:cNvPicPr>
            <a:picLocks noChangeAspect="1" noChangeArrowheads="1"/>
          </p:cNvPicPr>
          <p:nvPr/>
        </p:nvPicPr>
        <p:blipFill>
          <a:blip r:embed="rId10" cstate="print"/>
          <a:srcRect/>
          <a:stretch>
            <a:fillRect/>
          </a:stretch>
        </p:blipFill>
        <p:spPr bwMode="auto">
          <a:xfrm>
            <a:off x="234401" y="4030117"/>
            <a:ext cx="1601023" cy="1070977"/>
          </a:xfrm>
          <a:prstGeom prst="rect">
            <a:avLst/>
          </a:prstGeom>
          <a:ln>
            <a:noFill/>
          </a:ln>
          <a:effectLst>
            <a:softEdge rad="112500"/>
          </a:effectLst>
        </p:spPr>
      </p:pic>
      <p:pic>
        <p:nvPicPr>
          <p:cNvPr id="2057" name="Picture 9" descr="J:\MDMI-flash-demo\5i.jpg"/>
          <p:cNvPicPr>
            <a:picLocks noChangeAspect="1" noChangeArrowheads="1"/>
          </p:cNvPicPr>
          <p:nvPr/>
        </p:nvPicPr>
        <p:blipFill>
          <a:blip r:embed="rId11" cstate="print"/>
          <a:srcRect/>
          <a:stretch>
            <a:fillRect/>
          </a:stretch>
        </p:blipFill>
        <p:spPr bwMode="auto">
          <a:xfrm>
            <a:off x="5110929" y="4338226"/>
            <a:ext cx="1526062" cy="1143994"/>
          </a:xfrm>
          <a:prstGeom prst="rect">
            <a:avLst/>
          </a:prstGeom>
          <a:ln>
            <a:noFill/>
          </a:ln>
          <a:effectLst>
            <a:softEdge rad="112500"/>
          </a:effectLst>
        </p:spPr>
      </p:pic>
      <p:pic>
        <p:nvPicPr>
          <p:cNvPr id="2058" name="Picture 10" descr="J:\MDMI-flash-demo\6.jpg"/>
          <p:cNvPicPr>
            <a:picLocks noChangeAspect="1" noChangeArrowheads="1"/>
          </p:cNvPicPr>
          <p:nvPr/>
        </p:nvPicPr>
        <p:blipFill>
          <a:blip r:embed="rId12" cstate="print"/>
          <a:srcRect/>
          <a:stretch>
            <a:fillRect/>
          </a:stretch>
        </p:blipFill>
        <p:spPr bwMode="auto">
          <a:xfrm>
            <a:off x="6860533" y="5244457"/>
            <a:ext cx="1493934" cy="999663"/>
          </a:xfrm>
          <a:prstGeom prst="rect">
            <a:avLst/>
          </a:prstGeom>
          <a:ln>
            <a:noFill/>
          </a:ln>
          <a:effectLst>
            <a:softEdge rad="112500"/>
          </a:effectLst>
        </p:spPr>
      </p:pic>
      <p:pic>
        <p:nvPicPr>
          <p:cNvPr id="2059" name="Picture 11" descr="J:\MDMI-flash-demo\7.jpg"/>
          <p:cNvPicPr>
            <a:picLocks noChangeAspect="1" noChangeArrowheads="1"/>
          </p:cNvPicPr>
          <p:nvPr/>
        </p:nvPicPr>
        <p:blipFill>
          <a:blip r:embed="rId13" cstate="print"/>
          <a:srcRect/>
          <a:stretch>
            <a:fillRect/>
          </a:stretch>
        </p:blipFill>
        <p:spPr bwMode="auto">
          <a:xfrm>
            <a:off x="917306" y="5087400"/>
            <a:ext cx="1743881" cy="1155500"/>
          </a:xfrm>
          <a:prstGeom prst="rect">
            <a:avLst/>
          </a:prstGeom>
          <a:ln>
            <a:noFill/>
          </a:ln>
          <a:effectLst>
            <a:softEdge rad="112500"/>
          </a:effectLst>
        </p:spPr>
      </p:pic>
      <p:pic>
        <p:nvPicPr>
          <p:cNvPr id="2060" name="Picture 12" descr="J:\MDMI-flash-demo\zipcgi.jpg"/>
          <p:cNvPicPr>
            <a:picLocks noChangeAspect="1" noChangeArrowheads="1"/>
          </p:cNvPicPr>
          <p:nvPr/>
        </p:nvPicPr>
        <p:blipFill>
          <a:blip r:embed="rId14" cstate="print"/>
          <a:srcRect/>
          <a:stretch>
            <a:fillRect/>
          </a:stretch>
        </p:blipFill>
        <p:spPr bwMode="auto">
          <a:xfrm>
            <a:off x="7202039" y="4160340"/>
            <a:ext cx="1631806" cy="1092107"/>
          </a:xfrm>
          <a:prstGeom prst="rect">
            <a:avLst/>
          </a:prstGeom>
          <a:ln>
            <a:noFill/>
          </a:ln>
          <a:effectLst>
            <a:softEdge rad="112500"/>
          </a:effectLst>
        </p:spPr>
      </p:pic>
      <p:sp>
        <p:nvSpPr>
          <p:cNvPr id="6154" name="TextBox 21"/>
          <p:cNvSpPr txBox="1">
            <a:spLocks noChangeArrowheads="1"/>
          </p:cNvSpPr>
          <p:nvPr/>
        </p:nvSpPr>
        <p:spPr bwMode="auto">
          <a:xfrm>
            <a:off x="0" y="5592763"/>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111" charset="0"/>
                <a:ea typeface="ＭＳ Ｐゴシック" pitchFamily="-111" charset="-128"/>
              </a:defRPr>
            </a:lvl1pPr>
            <a:lvl2pPr marL="742950" indent="-285750" eaLnBrk="0" hangingPunct="0">
              <a:defRPr b="1">
                <a:solidFill>
                  <a:schemeClr val="tx1"/>
                </a:solidFill>
                <a:latin typeface="Verdana" pitchFamily="-111" charset="0"/>
                <a:ea typeface="ＭＳ Ｐゴシック" pitchFamily="-111" charset="-128"/>
              </a:defRPr>
            </a:lvl2pPr>
            <a:lvl3pPr marL="1143000" indent="-228600" eaLnBrk="0" hangingPunct="0">
              <a:defRPr b="1">
                <a:solidFill>
                  <a:schemeClr val="tx1"/>
                </a:solidFill>
                <a:latin typeface="Verdana" pitchFamily="-111" charset="0"/>
                <a:ea typeface="ＭＳ Ｐゴシック" pitchFamily="-111" charset="-128"/>
              </a:defRPr>
            </a:lvl3pPr>
            <a:lvl4pPr marL="1600200" indent="-228600" eaLnBrk="0" hangingPunct="0">
              <a:defRPr b="1">
                <a:solidFill>
                  <a:schemeClr val="tx1"/>
                </a:solidFill>
                <a:latin typeface="Verdana" pitchFamily="-111" charset="0"/>
                <a:ea typeface="ＭＳ Ｐゴシック" pitchFamily="-111" charset="-128"/>
              </a:defRPr>
            </a:lvl4pPr>
            <a:lvl5pPr marL="2057400" indent="-228600" eaLnBrk="0" hangingPunct="0">
              <a:defRPr b="1">
                <a:solidFill>
                  <a:schemeClr val="tx1"/>
                </a:solidFill>
                <a:latin typeface="Verdana" pitchFamily="-111" charset="0"/>
                <a:ea typeface="ＭＳ Ｐゴシック" pitchFamily="-111" charset="-128"/>
              </a:defRPr>
            </a:lvl5pPr>
            <a:lvl6pPr marL="25146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ctr" eaLnBrk="1" hangingPunct="1"/>
            <a:r>
              <a:rPr lang="en-US" b="0">
                <a:latin typeface="Calibri" pitchFamily="-111" charset="0"/>
                <a:cs typeface="Arial" charset="0"/>
              </a:rPr>
              <a:t>				</a:t>
            </a:r>
          </a:p>
        </p:txBody>
      </p:sp>
      <p:pic>
        <p:nvPicPr>
          <p:cNvPr id="21" name="MDMI-5-edited.mp3">
            <a:hlinkClick r:id="" action="ppaction://media"/>
          </p:cNvPr>
          <p:cNvPicPr>
            <a:picLocks noRot="1" noChangeAspect="1"/>
          </p:cNvPicPr>
          <p:nvPr>
            <a:audioFile r:link="rId1"/>
          </p:nvPr>
        </p:nvPicPr>
        <p:blipFill>
          <a:blip r:embed="rId15">
            <a:extLst>
              <a:ext uri="{28A0092B-C50C-407E-A947-70E740481C1C}">
                <a14:useLocalDpi xmlns:a14="http://schemas.microsoft.com/office/drawing/2010/main" val="0"/>
              </a:ext>
            </a:extLst>
          </a:blip>
          <a:srcRect/>
          <a:stretch>
            <a:fillRect/>
          </a:stretch>
        </p:blipFill>
        <p:spPr bwMode="auto">
          <a:xfrm>
            <a:off x="9067800" y="6126163"/>
            <a:ext cx="46038"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Rectangle 21"/>
          <p:cNvSpPr>
            <a:spLocks noChangeArrowheads="1"/>
          </p:cNvSpPr>
          <p:nvPr/>
        </p:nvSpPr>
        <p:spPr bwMode="auto">
          <a:xfrm>
            <a:off x="304800" y="1476375"/>
            <a:ext cx="8686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a:latin typeface="Arial" charset="0"/>
                <a:cs typeface="Times New Roman" charset="0"/>
              </a:rPr>
              <a:t>Standards are developed using OMG’s mature, worldwide, open development process. With over 20 years of standards work, OMG’s one-organization, one-vote policy ensures that every vendor and end-user, large and small, has an effective voice in the process.</a:t>
            </a:r>
            <a:endParaRPr lang="en-US" b="0">
              <a:latin typeface="Arial" charset="0"/>
              <a:cs typeface="Arial" charset="0"/>
            </a:endParaRPr>
          </a:p>
        </p:txBody>
      </p:sp>
      <p:sp>
        <p:nvSpPr>
          <p:cNvPr id="6157" name="Rectangle 23"/>
          <p:cNvSpPr>
            <a:spLocks noGrp="1" noChangeArrowheads="1"/>
          </p:cNvSpPr>
          <p:nvPr>
            <p:ph type="title" idx="4294967295"/>
          </p:nvPr>
        </p:nvSpPr>
        <p:spPr>
          <a:xfrm>
            <a:off x="2175820" y="249478"/>
            <a:ext cx="5562600" cy="838200"/>
          </a:xfrm>
        </p:spPr>
        <p:txBody>
          <a:bodyPr>
            <a:normAutofit/>
          </a:bodyPr>
          <a:lstStyle/>
          <a:p>
            <a:pPr algn="ctr"/>
            <a:r>
              <a:rPr lang="en-US" sz="3600" dirty="0">
                <a:solidFill>
                  <a:schemeClr val="tx1"/>
                </a:solidFill>
                <a:latin typeface="Arial" charset="0"/>
              </a:rPr>
              <a:t>Developing Standards</a:t>
            </a:r>
          </a:p>
        </p:txBody>
      </p:sp>
      <p:pic>
        <p:nvPicPr>
          <p:cNvPr id="18" name="Picture 2" descr="C:\Users\Cory-c\Documents\Company\MDSSVN\Marketing\Graphics\OMG\OMG---High.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512" y="479442"/>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2"/>
          </p:nvPr>
        </p:nvSpPr>
        <p:spPr/>
        <p:txBody>
          <a:bodyPr/>
          <a:lstStyle/>
          <a:p>
            <a:r>
              <a:rPr lang="en-US"/>
              <a:t>OMG Threat &amp; Risk for STIDS 2015</a:t>
            </a:r>
          </a:p>
        </p:txBody>
      </p:sp>
      <p:sp>
        <p:nvSpPr>
          <p:cNvPr id="3" name="Slide Number Placeholder 2"/>
          <p:cNvSpPr>
            <a:spLocks noGrp="1"/>
          </p:cNvSpPr>
          <p:nvPr>
            <p:ph type="sldNum" sz="quarter" idx="11"/>
          </p:nvPr>
        </p:nvSpPr>
        <p:spPr/>
        <p:txBody>
          <a:bodyPr/>
          <a:lstStyle/>
          <a:p>
            <a:fld id="{C5349D12-3EF0-44B0-8484-0F10BE0E01DA}" type="slidenum">
              <a:rPr lang="en-US" smtClean="0"/>
              <a:t>33</a:t>
            </a:fld>
            <a:endParaRPr lang="en-US"/>
          </a:p>
        </p:txBody>
      </p:sp>
      <p:sp>
        <p:nvSpPr>
          <p:cNvPr id="5" name="Date Placeholder 4"/>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250614321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1"/>
                                        </p:tgtEl>
                                      </p:cBhvr>
                                    </p:cmd>
                                  </p:childTnLst>
                                </p:cTn>
                              </p:par>
                            </p:childTnLst>
                          </p:cTn>
                        </p:par>
                      </p:childTnLst>
                    </p:cTn>
                  </p:par>
                </p:childTnLst>
              </p:cTn>
              <p:nextCondLst>
                <p:cond evt="onClick" delay="0">
                  <p:tgtEl>
                    <p:spTgt spid="2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42937" y="347472"/>
            <a:ext cx="7315200" cy="914400"/>
          </a:xfrm>
        </p:spPr>
        <p:txBody>
          <a:bodyPr>
            <a:normAutofit/>
          </a:bodyPr>
          <a:lstStyle/>
          <a:p>
            <a:pPr algn="ctr"/>
            <a:r>
              <a:rPr lang="en-US" sz="3600" dirty="0">
                <a:solidFill>
                  <a:schemeClr val="tx1"/>
                </a:solidFill>
                <a:latin typeface="Arial" charset="0"/>
                <a:ea typeface="ＭＳ Ｐゴシック" charset="-128"/>
              </a:rPr>
              <a:t>OMG’s Best-Known Successes</a:t>
            </a:r>
          </a:p>
        </p:txBody>
      </p:sp>
      <p:sp>
        <p:nvSpPr>
          <p:cNvPr id="9219" name="Rectangle 3"/>
          <p:cNvSpPr>
            <a:spLocks noGrp="1" noChangeArrowheads="1"/>
          </p:cNvSpPr>
          <p:nvPr>
            <p:ph type="body" idx="4294967295"/>
          </p:nvPr>
        </p:nvSpPr>
        <p:spPr bwMode="auto">
          <a:xfrm>
            <a:off x="381000" y="1905000"/>
            <a:ext cx="8458200" cy="457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nSpc>
                <a:spcPct val="80000"/>
              </a:lnSpc>
              <a:buFontTx/>
              <a:buNone/>
            </a:pPr>
            <a:r>
              <a:rPr lang="en-US" sz="1600" b="1" dirty="0">
                <a:latin typeface="Arial" charset="0"/>
                <a:ea typeface="ＭＳ Ｐゴシック" charset="-128"/>
              </a:rPr>
              <a:t>Common Object Request Broker Architecture</a:t>
            </a:r>
          </a:p>
          <a:p>
            <a:pPr lvl="1">
              <a:lnSpc>
                <a:spcPct val="80000"/>
              </a:lnSpc>
            </a:pPr>
            <a:r>
              <a:rPr lang="en-US" sz="1400" dirty="0">
                <a:latin typeface="Arial" charset="0"/>
                <a:ea typeface="ＭＳ Ｐゴシック" charset="-128"/>
              </a:rPr>
              <a:t>CORBA® remains the only language- and platform-neutral interoperability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Unified Modeling Language</a:t>
            </a:r>
          </a:p>
          <a:p>
            <a:pPr lvl="1">
              <a:lnSpc>
                <a:spcPct val="80000"/>
              </a:lnSpc>
            </a:pPr>
            <a:r>
              <a:rPr lang="en-US" sz="1400" dirty="0">
                <a:latin typeface="Arial" charset="0"/>
                <a:ea typeface="ＭＳ Ｐゴシック" charset="-128"/>
              </a:rPr>
              <a:t>UML® remains the world’s only standardized modeling language</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Business Process Modeling Notation</a:t>
            </a:r>
          </a:p>
          <a:p>
            <a:pPr lvl="1">
              <a:lnSpc>
                <a:spcPct val="80000"/>
              </a:lnSpc>
            </a:pPr>
            <a:r>
              <a:rPr lang="en-US" sz="1400" dirty="0">
                <a:latin typeface="Arial" charset="0"/>
                <a:ea typeface="ＭＳ Ｐゴシック" charset="-128"/>
              </a:rPr>
              <a:t>BPMN</a:t>
            </a:r>
            <a:r>
              <a:rPr lang="en-US" sz="1400" baseline="30000" dirty="0">
                <a:latin typeface="Arial" charset="0"/>
                <a:ea typeface="ＭＳ Ｐゴシック" charset="-128"/>
              </a:rPr>
              <a:t>TM </a:t>
            </a:r>
            <a:r>
              <a:rPr lang="en-US" sz="1400" dirty="0">
                <a:latin typeface="Arial" charset="0"/>
                <a:ea typeface="ＭＳ Ｐゴシック" charset="-128"/>
              </a:rPr>
              <a:t> provides businesses with the capability of understanding their internal business procedures</a:t>
            </a:r>
          </a:p>
          <a:p>
            <a:pPr lvl="1">
              <a:lnSpc>
                <a:spcPct val="80000"/>
              </a:lnSpc>
            </a:pP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Common Warehouse Metamodel</a:t>
            </a:r>
          </a:p>
          <a:p>
            <a:pPr lvl="1">
              <a:lnSpc>
                <a:spcPct val="80000"/>
              </a:lnSpc>
            </a:pPr>
            <a:r>
              <a:rPr lang="en-US" sz="1400" dirty="0">
                <a:latin typeface="Arial" charset="0"/>
                <a:ea typeface="ＭＳ Ｐゴシック" charset="-128"/>
              </a:rPr>
              <a:t>CWM</a:t>
            </a:r>
            <a:r>
              <a:rPr lang="en-US" sz="1400" baseline="30000" dirty="0">
                <a:latin typeface="Arial" charset="0"/>
                <a:ea typeface="ＭＳ Ｐゴシック" charset="-128"/>
              </a:rPr>
              <a:t>TM</a:t>
            </a:r>
            <a:r>
              <a:rPr lang="en-US" sz="1400" dirty="0">
                <a:latin typeface="Arial" charset="0"/>
                <a:ea typeface="ＭＳ Ｐゴシック" charset="-128"/>
              </a:rPr>
              <a:t>, the integration of the last two data warehousing initiatives</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Meta-Object Facility</a:t>
            </a:r>
          </a:p>
          <a:p>
            <a:pPr lvl="1">
              <a:lnSpc>
                <a:spcPct val="80000"/>
              </a:lnSpc>
            </a:pPr>
            <a:r>
              <a:rPr lang="en-US" sz="1400" dirty="0">
                <a:latin typeface="Arial" charset="0"/>
                <a:ea typeface="ＭＳ Ｐゴシック" charset="-128"/>
              </a:rPr>
              <a:t>MOF</a:t>
            </a:r>
            <a:r>
              <a:rPr lang="en-US" sz="1400" baseline="30000" dirty="0">
                <a:latin typeface="Arial" charset="0"/>
                <a:ea typeface="ＭＳ Ｐゴシック" charset="-128"/>
              </a:rPr>
              <a:t>TM</a:t>
            </a:r>
            <a:r>
              <a:rPr lang="en-US" sz="1400" dirty="0">
                <a:latin typeface="Arial" charset="0"/>
                <a:ea typeface="ＭＳ Ｐゴシック" charset="-128"/>
              </a:rPr>
              <a:t>, the repository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XML Metadata Interchange</a:t>
            </a:r>
          </a:p>
          <a:p>
            <a:pPr lvl="1">
              <a:lnSpc>
                <a:spcPct val="80000"/>
              </a:lnSpc>
            </a:pPr>
            <a:r>
              <a:rPr lang="en-US" sz="1400" dirty="0">
                <a:latin typeface="Arial" charset="0"/>
                <a:ea typeface="ＭＳ Ｐゴシック" charset="-128"/>
              </a:rPr>
              <a:t>XMI®, the XML-UML standard</a:t>
            </a:r>
          </a:p>
        </p:txBody>
      </p:sp>
      <p:grpSp>
        <p:nvGrpSpPr>
          <p:cNvPr id="9220" name="Group 13"/>
          <p:cNvGrpSpPr>
            <a:grpSpLocks/>
          </p:cNvGrpSpPr>
          <p:nvPr/>
        </p:nvGrpSpPr>
        <p:grpSpPr bwMode="auto">
          <a:xfrm>
            <a:off x="381000" y="1295400"/>
            <a:ext cx="7658100" cy="457200"/>
            <a:chOff x="576" y="1200"/>
            <a:chExt cx="4824" cy="288"/>
          </a:xfrm>
        </p:grpSpPr>
        <p:pic>
          <p:nvPicPr>
            <p:cNvPr id="9227" name="Picture 4" descr="OMG SysM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200"/>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5" descr="BPMN">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248"/>
              <a:ext cx="3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6" descr="DD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200"/>
              <a:ext cx="28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7" descr="MDA Logo">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200"/>
              <a:ext cx="2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8" descr="UML Logo">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 y="1248"/>
              <a:ext cx="33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9" descr="CORBA Logo">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248"/>
              <a:ext cx="2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10" descr="CWM Logo">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 y="1248"/>
              <a:ext cx="27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1" descr="MOF Logo">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2" y="1248"/>
              <a:ext cx="35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2" descr="XMI">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0" y="1248"/>
              <a:ext cx="3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6"/>
          </p:nvPr>
        </p:nvSpPr>
        <p:spPr/>
        <p:txBody>
          <a:bodyPr/>
          <a:lstStyle/>
          <a:p>
            <a:r>
              <a:rPr lang="en-US"/>
              <a:t>OMG Threat &amp; Risk for STIDS 2015</a:t>
            </a:r>
          </a:p>
        </p:txBody>
      </p:sp>
      <p:sp>
        <p:nvSpPr>
          <p:cNvPr id="3" name="Slide Number Placeholder 2"/>
          <p:cNvSpPr>
            <a:spLocks noGrp="1"/>
          </p:cNvSpPr>
          <p:nvPr>
            <p:ph type="sldNum" sz="quarter" idx="15"/>
          </p:nvPr>
        </p:nvSpPr>
        <p:spPr/>
        <p:txBody>
          <a:bodyPr/>
          <a:lstStyle/>
          <a:p>
            <a:fld id="{C5349D12-3EF0-44B0-8484-0F10BE0E01DA}" type="slidenum">
              <a:rPr lang="en-US" smtClean="0"/>
              <a:t>34</a:t>
            </a:fld>
            <a:endParaRPr lang="en-US"/>
          </a:p>
        </p:txBody>
      </p:sp>
      <p:sp>
        <p:nvSpPr>
          <p:cNvPr id="5" name="Date Placeholder 4"/>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4021272606"/>
      </p:ext>
    </p:extLst>
  </p:cSld>
  <p:clrMapOvr>
    <a:masterClrMapping/>
  </p:clrMapOvr>
  <p:transition advClick="0" advTm="31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1615440"/>
            <a:ext cx="4143374" cy="4726193"/>
          </a:xfrm>
        </p:spPr>
        <p:txBody>
          <a:bodyPr>
            <a:normAutofit/>
          </a:bodyPr>
          <a:lstStyle/>
          <a:p>
            <a:pPr lvl="0" hangingPunct="0"/>
            <a:r>
              <a:rPr lang="en-US" dirty="0"/>
              <a:t>Model Driven Solutions division of Data Access Technologies </a:t>
            </a:r>
          </a:p>
          <a:p>
            <a:pPr lvl="0" hangingPunct="0"/>
            <a:r>
              <a:rPr lang="en-US" dirty="0"/>
              <a:t>KDM Analytics, Inc.</a:t>
            </a:r>
          </a:p>
          <a:p>
            <a:pPr lvl="0" hangingPunct="0"/>
            <a:r>
              <a:rPr lang="en-US" dirty="0"/>
              <a:t>International Business Machines, Inc.</a:t>
            </a:r>
          </a:p>
          <a:p>
            <a:pPr lvl="0" hangingPunct="0"/>
            <a:r>
              <a:rPr lang="en-US" dirty="0"/>
              <a:t>RSA, The Security Division of EMC </a:t>
            </a:r>
          </a:p>
          <a:p>
            <a:pPr lvl="0" hangingPunct="0"/>
            <a:r>
              <a:rPr lang="en-US" dirty="0"/>
              <a:t>Lockheed Martin, Inc.</a:t>
            </a:r>
          </a:p>
          <a:p>
            <a:pPr lvl="0" hangingPunct="0"/>
            <a:r>
              <a:rPr lang="en-US" dirty="0"/>
              <a:t>Oracle Corporation</a:t>
            </a:r>
          </a:p>
          <a:p>
            <a:pPr lvl="0" hangingPunct="0"/>
            <a:r>
              <a:rPr lang="en-US" dirty="0"/>
              <a:t>Fujitsu</a:t>
            </a:r>
          </a:p>
          <a:p>
            <a:pPr lvl="0" hangingPunct="0"/>
            <a:endParaRPr lang="en-US" dirty="0"/>
          </a:p>
          <a:p>
            <a:endParaRPr lang="en-US" dirty="0"/>
          </a:p>
        </p:txBody>
      </p:sp>
      <p:sp>
        <p:nvSpPr>
          <p:cNvPr id="6" name="Title 5"/>
          <p:cNvSpPr>
            <a:spLocks noGrp="1"/>
          </p:cNvSpPr>
          <p:nvPr>
            <p:ph type="title"/>
          </p:nvPr>
        </p:nvSpPr>
        <p:spPr>
          <a:xfrm>
            <a:off x="352426" y="228600"/>
            <a:ext cx="7680960" cy="685800"/>
          </a:xfrm>
        </p:spPr>
        <p:txBody>
          <a:bodyPr>
            <a:normAutofit fontScale="90000"/>
          </a:bodyPr>
          <a:lstStyle/>
          <a:p>
            <a:r>
              <a:rPr lang="en-US" dirty="0"/>
              <a:t>Submitters and Contributors (Thus Far)</a:t>
            </a:r>
          </a:p>
        </p:txBody>
      </p:sp>
      <p:sp>
        <p:nvSpPr>
          <p:cNvPr id="7" name="Content Placeholder 1"/>
          <p:cNvSpPr txBox="1">
            <a:spLocks/>
          </p:cNvSpPr>
          <p:nvPr/>
        </p:nvSpPr>
        <p:spPr>
          <a:xfrm>
            <a:off x="4648200" y="1219200"/>
            <a:ext cx="4143374" cy="5120640"/>
          </a:xfrm>
          <a:prstGeom prst="rect">
            <a:avLst/>
          </a:prstGeom>
        </p:spPr>
        <p:txBody>
          <a:bodyPr vert="horz" lIns="91440" tIns="45720" rIns="91440" bIns="45720" rtlCol="0">
            <a:normAutofit fontScale="77500" lnSpcReduction="20000"/>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hangingPunct="0"/>
            <a:r>
              <a:rPr lang="en-US" dirty="0"/>
              <a:t>Information Sharing Environment (ise.gov)</a:t>
            </a:r>
          </a:p>
          <a:p>
            <a:pPr lvl="0" hangingPunct="0"/>
            <a:r>
              <a:rPr lang="en-US" dirty="0" err="1"/>
              <a:t>Demandware</a:t>
            </a:r>
            <a:endParaRPr lang="en-US" dirty="0"/>
          </a:p>
          <a:p>
            <a:pPr lvl="0" hangingPunct="0"/>
            <a:r>
              <a:rPr lang="en-US" dirty="0"/>
              <a:t>U.S. Air force</a:t>
            </a:r>
          </a:p>
          <a:p>
            <a:pPr lvl="0" hangingPunct="0"/>
            <a:r>
              <a:rPr lang="en-US" dirty="0"/>
              <a:t>U.S. Defense Security Services</a:t>
            </a:r>
          </a:p>
          <a:p>
            <a:pPr lvl="0" hangingPunct="0"/>
            <a:r>
              <a:rPr lang="en-US" dirty="0"/>
              <a:t>California Public Safety (http://www.Caloes.ca.gov)</a:t>
            </a:r>
          </a:p>
          <a:p>
            <a:pPr lvl="0" hangingPunct="0"/>
            <a:r>
              <a:rPr lang="en-US" dirty="0"/>
              <a:t>U.S. National Information Sharing Model PMO (https://www.niem.gov/)</a:t>
            </a:r>
          </a:p>
          <a:p>
            <a:pPr lvl="0" hangingPunct="0"/>
            <a:r>
              <a:rPr lang="en-US" dirty="0"/>
              <a:t>Duke Energy</a:t>
            </a:r>
          </a:p>
          <a:p>
            <a:pPr lvl="0" hangingPunct="0"/>
            <a:r>
              <a:rPr lang="en-US" dirty="0"/>
              <a:t>NSA/UCDMO</a:t>
            </a:r>
          </a:p>
          <a:p>
            <a:pPr lvl="0" hangingPunct="0"/>
            <a:r>
              <a:rPr lang="en-US" dirty="0"/>
              <a:t>NIST</a:t>
            </a:r>
          </a:p>
          <a:p>
            <a:pPr lvl="0" hangingPunct="0"/>
            <a:r>
              <a:rPr lang="en-US" dirty="0"/>
              <a:t>INCOSE</a:t>
            </a:r>
          </a:p>
          <a:p>
            <a:pPr lvl="0" hangingPunct="0"/>
            <a:r>
              <a:rPr lang="en-US" dirty="0"/>
              <a:t>Integrated Networking Technologies, Inc.</a:t>
            </a:r>
          </a:p>
          <a:p>
            <a:pPr lvl="0" hangingPunct="0"/>
            <a:r>
              <a:rPr lang="en-US" dirty="0" err="1"/>
              <a:t>Tibco</a:t>
            </a:r>
            <a:r>
              <a:rPr lang="en-US" dirty="0"/>
              <a:t> Software Inc.</a:t>
            </a:r>
          </a:p>
          <a:p>
            <a:pPr lvl="0" hangingPunct="0"/>
            <a:r>
              <a:rPr lang="en-US" dirty="0"/>
              <a:t>Hitachi</a:t>
            </a:r>
          </a:p>
          <a:p>
            <a:pPr lvl="0" hangingPunct="0"/>
            <a:r>
              <a:rPr lang="en-US" dirty="0"/>
              <a:t>NC4</a:t>
            </a:r>
          </a:p>
          <a:p>
            <a:pPr lvl="0" hangingPunct="0"/>
            <a:r>
              <a:rPr lang="en-US" dirty="0"/>
              <a:t>Others pending approval</a:t>
            </a:r>
          </a:p>
          <a:p>
            <a:pPr hangingPunct="0"/>
            <a:endParaRPr lang="en-US" dirty="0"/>
          </a:p>
          <a:p>
            <a:endParaRPr lang="en-US" dirty="0"/>
          </a:p>
        </p:txBody>
      </p:sp>
      <p:sp>
        <p:nvSpPr>
          <p:cNvPr id="8" name="Rectangle 7"/>
          <p:cNvSpPr/>
          <p:nvPr/>
        </p:nvSpPr>
        <p:spPr>
          <a:xfrm rot="798598">
            <a:off x="35591" y="5181600"/>
            <a:ext cx="4612609" cy="923330"/>
          </a:xfrm>
          <a:prstGeom prst="rect">
            <a:avLst/>
          </a:prstGeom>
          <a:noFill/>
        </p:spPr>
        <p:txBody>
          <a:bodyPr wrap="none" lIns="91440" tIns="45720" rIns="91440" bIns="45720">
            <a:spAutoFit/>
          </a:bodyPr>
          <a:lstStyle/>
          <a:p>
            <a:pPr algn="ctr"/>
            <a:r>
              <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Threat</a:t>
            </a:r>
          </a:p>
        </p:txBody>
      </p:sp>
      <p:sp>
        <p:nvSpPr>
          <p:cNvPr id="9" name="Footer Placeholder 8"/>
          <p:cNvSpPr>
            <a:spLocks noGrp="1"/>
          </p:cNvSpPr>
          <p:nvPr>
            <p:ph type="ftr" sz="quarter" idx="16"/>
          </p:nvPr>
        </p:nvSpPr>
        <p:spPr/>
        <p:txBody>
          <a:bodyPr/>
          <a:lstStyle/>
          <a:p>
            <a:r>
              <a:rPr lang="en-US"/>
              <a:t>OMG Threat &amp; Risk for STIDS 2015</a:t>
            </a:r>
          </a:p>
        </p:txBody>
      </p:sp>
      <p:sp>
        <p:nvSpPr>
          <p:cNvPr id="10" name="Slide Number Placeholder 9"/>
          <p:cNvSpPr>
            <a:spLocks noGrp="1"/>
          </p:cNvSpPr>
          <p:nvPr>
            <p:ph type="sldNum" sz="quarter" idx="15"/>
          </p:nvPr>
        </p:nvSpPr>
        <p:spPr/>
        <p:txBody>
          <a:bodyPr/>
          <a:lstStyle/>
          <a:p>
            <a:fld id="{C5349D12-3EF0-44B0-8484-0F10BE0E01DA}" type="slidenum">
              <a:rPr lang="en-US" smtClean="0"/>
              <a:t>35</a:t>
            </a:fld>
            <a:endParaRPr lang="en-US"/>
          </a:p>
        </p:txBody>
      </p:sp>
      <p:sp>
        <p:nvSpPr>
          <p:cNvPr id="11" name="Date Placeholder 10"/>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3687149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t>Join us! Help us: Define the standard, validate it with your use cases, merge with other models,  implement it, fund it</a:t>
            </a:r>
          </a:p>
        </p:txBody>
      </p:sp>
      <p:sp>
        <p:nvSpPr>
          <p:cNvPr id="3" name="Date Placeholder 2"/>
          <p:cNvSpPr>
            <a:spLocks noGrp="1"/>
          </p:cNvSpPr>
          <p:nvPr>
            <p:ph type="dt" sz="half" idx="10"/>
          </p:nvPr>
        </p:nvSpPr>
        <p:spPr/>
        <p:txBody>
          <a:bodyPr/>
          <a:lstStyle/>
          <a:p>
            <a:r>
              <a:rPr lang="en-US"/>
              <a:t>11/18/2015</a:t>
            </a:r>
            <a:endParaRPr lang="en-US" dirty="0"/>
          </a:p>
        </p:txBody>
      </p:sp>
      <p:sp>
        <p:nvSpPr>
          <p:cNvPr id="4" name="Slide Number Placeholder 3"/>
          <p:cNvSpPr>
            <a:spLocks noGrp="1"/>
          </p:cNvSpPr>
          <p:nvPr>
            <p:ph type="sldNum" sz="quarter" idx="11"/>
          </p:nvPr>
        </p:nvSpPr>
        <p:spPr/>
        <p:txBody>
          <a:bodyPr/>
          <a:lstStyle/>
          <a:p>
            <a:fld id="{C5349D12-3EF0-44B0-8484-0F10BE0E01DA}" type="slidenum">
              <a:rPr lang="en-US" smtClean="0"/>
              <a:t>36</a:t>
            </a:fld>
            <a:endParaRPr lang="en-US"/>
          </a:p>
        </p:txBody>
      </p:sp>
      <p:sp>
        <p:nvSpPr>
          <p:cNvPr id="5" name="Footer Placeholder 4"/>
          <p:cNvSpPr>
            <a:spLocks noGrp="1"/>
          </p:cNvSpPr>
          <p:nvPr>
            <p:ph type="ftr" sz="quarter" idx="12"/>
          </p:nvPr>
        </p:nvSpPr>
        <p:spPr/>
        <p:txBody>
          <a:bodyPr/>
          <a:lstStyle/>
          <a:p>
            <a:r>
              <a:rPr lang="en-US"/>
              <a:t>OMG Threat &amp; Risk for STIDS 2015</a:t>
            </a:r>
          </a:p>
        </p:txBody>
      </p:sp>
      <p:sp>
        <p:nvSpPr>
          <p:cNvPr id="7" name="Title 6"/>
          <p:cNvSpPr>
            <a:spLocks noGrp="1"/>
          </p:cNvSpPr>
          <p:nvPr>
            <p:ph type="title"/>
          </p:nvPr>
        </p:nvSpPr>
        <p:spPr/>
        <p:txBody>
          <a:bodyPr/>
          <a:lstStyle/>
          <a:p>
            <a:r>
              <a:rPr lang="en-US" dirty="0"/>
              <a:t>Questions and Invitation</a:t>
            </a:r>
          </a:p>
        </p:txBody>
      </p:sp>
    </p:spTree>
    <p:extLst>
      <p:ext uri="{BB962C8B-B14F-4D97-AF65-F5344CB8AC3E}">
        <p14:creationId xmlns:p14="http://schemas.microsoft.com/office/powerpoint/2010/main" val="3720294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Critical Infrastructure</a:t>
            </a:r>
          </a:p>
        </p:txBody>
      </p:sp>
      <p:sp>
        <p:nvSpPr>
          <p:cNvPr id="14" name="Rounded Rectangle 13"/>
          <p:cNvSpPr/>
          <p:nvPr/>
        </p:nvSpPr>
        <p:spPr>
          <a:xfrm>
            <a:off x="373724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Terrorism</a:t>
            </a:r>
          </a:p>
        </p:txBody>
      </p:sp>
      <p:sp>
        <p:nvSpPr>
          <p:cNvPr id="15" name="Rounded Rectangle 14"/>
          <p:cNvSpPr/>
          <p:nvPr/>
        </p:nvSpPr>
        <p:spPr>
          <a:xfrm>
            <a:off x="191987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Crime</a:t>
            </a:r>
          </a:p>
        </p:txBody>
      </p:sp>
      <p:sp>
        <p:nvSpPr>
          <p:cNvPr id="16" name="Rounded Rectangle 15"/>
          <p:cNvSpPr/>
          <p:nvPr/>
        </p:nvSpPr>
        <p:spPr>
          <a:xfrm>
            <a:off x="10250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Cyber</a:t>
            </a:r>
          </a:p>
        </p:txBody>
      </p:sp>
      <p:sp>
        <p:nvSpPr>
          <p:cNvPr id="18" name="Rounded Rectangle 17"/>
          <p:cNvSpPr/>
          <p:nvPr/>
        </p:nvSpPr>
        <p:spPr>
          <a:xfrm>
            <a:off x="7331633" y="1651630"/>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Natural</a:t>
            </a:r>
          </a:p>
          <a:p>
            <a:pPr algn="ctr"/>
            <a:r>
              <a:rPr lang="en-US" sz="1600" dirty="0">
                <a:solidFill>
                  <a:schemeClr val="bg1"/>
                </a:solidFill>
              </a:rPr>
              <a:t>Disasters</a:t>
            </a:r>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a:t>Integrating Framework for Threats and Risks</a:t>
            </a:r>
          </a:p>
        </p:txBody>
      </p:sp>
      <p:sp>
        <p:nvSpPr>
          <p:cNvPr id="4" name="Title 3"/>
          <p:cNvSpPr>
            <a:spLocks noGrp="1"/>
          </p:cNvSpPr>
          <p:nvPr>
            <p:ph type="title"/>
          </p:nvPr>
        </p:nvSpPr>
        <p:spPr/>
        <p:txBody>
          <a:bodyPr>
            <a:normAutofit/>
          </a:bodyPr>
          <a:lstStyle/>
          <a:p>
            <a:r>
              <a:rPr lang="en-US" sz="3200" dirty="0"/>
              <a:t>What we need is an integrating framework </a:t>
            </a:r>
            <a:r>
              <a:rPr lang="en-US" sz="3200" dirty="0">
                <a:solidFill>
                  <a:srgbClr val="FF0000"/>
                </a:solidFill>
              </a:rPr>
              <a:t>that supports automated data mapping</a:t>
            </a:r>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a:solidFill>
                  <a:srgbClr val="FF0000"/>
                </a:solidFill>
              </a:rPr>
              <a:t>An integrating framework that helps us deal with all aspects of a risk or incident</a:t>
            </a: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a:solidFill>
                  <a:srgbClr val="FF0000"/>
                </a:solidFill>
              </a:rPr>
              <a:t>A federation of risk and threat information sharing and analytics capabilities</a:t>
            </a:r>
          </a:p>
        </p:txBody>
      </p:sp>
      <p:sp>
        <p:nvSpPr>
          <p:cNvPr id="6" name="Footer Placeholder 5"/>
          <p:cNvSpPr>
            <a:spLocks noGrp="1"/>
          </p:cNvSpPr>
          <p:nvPr>
            <p:ph type="ftr" sz="quarter" idx="16"/>
          </p:nvPr>
        </p:nvSpPr>
        <p:spPr/>
        <p:txBody>
          <a:bodyPr/>
          <a:lstStyle/>
          <a:p>
            <a:r>
              <a:rPr lang="en-US"/>
              <a:t>OMG Threat &amp; Risk for STIDS 2015</a:t>
            </a:r>
          </a:p>
        </p:txBody>
      </p:sp>
      <p:sp>
        <p:nvSpPr>
          <p:cNvPr id="8" name="Slide Number Placeholder 7"/>
          <p:cNvSpPr>
            <a:spLocks noGrp="1"/>
          </p:cNvSpPr>
          <p:nvPr>
            <p:ph type="sldNum" sz="quarter" idx="15"/>
          </p:nvPr>
        </p:nvSpPr>
        <p:spPr/>
        <p:txBody>
          <a:bodyPr/>
          <a:lstStyle/>
          <a:p>
            <a:fld id="{C5349D12-3EF0-44B0-8484-0F10BE0E01DA}" type="slidenum">
              <a:rPr lang="en-US" smtClean="0"/>
              <a:t>4</a:t>
            </a:fld>
            <a:endParaRPr lang="en-US"/>
          </a:p>
        </p:txBody>
      </p:sp>
      <p:sp>
        <p:nvSpPr>
          <p:cNvPr id="9" name="Date Placeholder 8"/>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10959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Example Information Flows</a:t>
            </a:r>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IT System Hardening</a:t>
            </a: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Manual Shutdown</a:t>
            </a: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STIX Incident</a:t>
            </a: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NIEM</a:t>
            </a:r>
          </a:p>
          <a:p>
            <a:pPr algn="ctr"/>
            <a:r>
              <a:rPr lang="en-US" sz="1600" dirty="0">
                <a:solidFill>
                  <a:schemeClr val="tx1"/>
                </a:solidFill>
              </a:rPr>
              <a:t>Incident</a:t>
            </a: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Arrest Report</a:t>
            </a: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Fusion Center</a:t>
            </a:r>
          </a:p>
          <a:p>
            <a:pPr algn="ctr"/>
            <a:r>
              <a:rPr lang="en-US" sz="1400" dirty="0">
                <a:solidFill>
                  <a:schemeClr val="tx1"/>
                </a:solidFill>
              </a:rPr>
              <a:t>Intelligence</a:t>
            </a:r>
          </a:p>
          <a:p>
            <a:pPr algn="ctr"/>
            <a:r>
              <a:rPr lang="en-US" sz="1400" dirty="0">
                <a:solidFill>
                  <a:schemeClr val="tx1"/>
                </a:solidFill>
              </a:rPr>
              <a:t>Report</a:t>
            </a: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Tactical Response Unit</a:t>
            </a: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Public CAP Warning</a:t>
            </a: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Suspicious Activity Report</a:t>
            </a: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79598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sz="2400" dirty="0"/>
              <a:t>Transformation from one information sharing data format to another</a:t>
            </a:r>
          </a:p>
          <a:p>
            <a:pPr lvl="1"/>
            <a:r>
              <a:rPr lang="en-US" sz="2000" dirty="0"/>
              <a:t>Example: STIX Cyber Event to NIEM to a CAP Alert</a:t>
            </a:r>
          </a:p>
          <a:p>
            <a:r>
              <a:rPr lang="en-US" sz="2400" dirty="0"/>
              <a:t>Analytics of information federated from multiple sources</a:t>
            </a:r>
          </a:p>
          <a:p>
            <a:pPr lvl="1"/>
            <a:r>
              <a:rPr lang="en-US" sz="2000" dirty="0"/>
              <a:t>Examples: </a:t>
            </a:r>
          </a:p>
          <a:p>
            <a:pPr lvl="2"/>
            <a:r>
              <a:rPr lang="en-US" sz="2000" dirty="0"/>
              <a:t>Fusion center “connects the dots” between a stolen laptop (from NIEM) and a cyber incident (From STIX)</a:t>
            </a:r>
          </a:p>
          <a:p>
            <a:pPr lvl="2"/>
            <a:r>
              <a:rPr lang="en-US" sz="2000" dirty="0"/>
              <a:t>Bio hazard detected by automated  instruments and collaborated by local health care professionals</a:t>
            </a:r>
          </a:p>
        </p:txBody>
      </p:sp>
      <p:sp>
        <p:nvSpPr>
          <p:cNvPr id="2" name="Title 1"/>
          <p:cNvSpPr>
            <a:spLocks noGrp="1"/>
          </p:cNvSpPr>
          <p:nvPr>
            <p:ph type="title"/>
          </p:nvPr>
        </p:nvSpPr>
        <p:spPr/>
        <p:txBody>
          <a:bodyPr/>
          <a:lstStyle/>
          <a:p>
            <a:r>
              <a:rPr lang="en-US" dirty="0"/>
              <a:t>Primary classes of use cases</a:t>
            </a:r>
          </a:p>
        </p:txBody>
      </p:sp>
      <p:sp>
        <p:nvSpPr>
          <p:cNvPr id="4" name="Footer Placeholder 3"/>
          <p:cNvSpPr>
            <a:spLocks noGrp="1"/>
          </p:cNvSpPr>
          <p:nvPr>
            <p:ph type="ftr" sz="quarter" idx="16"/>
          </p:nvPr>
        </p:nvSpPr>
        <p:spPr/>
        <p:txBody>
          <a:bodyPr/>
          <a:lstStyle/>
          <a:p>
            <a:r>
              <a:rPr lang="en-US"/>
              <a:t>OMG Threat &amp; Risk for STIDS 2015</a:t>
            </a:r>
          </a:p>
        </p:txBody>
      </p:sp>
      <p:sp>
        <p:nvSpPr>
          <p:cNvPr id="5" name="Slide Number Placeholder 4"/>
          <p:cNvSpPr>
            <a:spLocks noGrp="1"/>
          </p:cNvSpPr>
          <p:nvPr>
            <p:ph type="sldNum" sz="quarter" idx="15"/>
          </p:nvPr>
        </p:nvSpPr>
        <p:spPr/>
        <p:txBody>
          <a:bodyPr/>
          <a:lstStyle/>
          <a:p>
            <a:fld id="{C5349D12-3EF0-44B0-8484-0F10BE0E01DA}" type="slidenum">
              <a:rPr lang="en-US" smtClean="0"/>
              <a:t>6</a:t>
            </a:fld>
            <a:endParaRPr lang="en-US"/>
          </a:p>
        </p:txBody>
      </p:sp>
      <p:sp>
        <p:nvSpPr>
          <p:cNvPr id="6" name="Date Placeholder 5"/>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4078020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a:t>
            </a:r>
          </a:p>
        </p:txBody>
      </p:sp>
      <p:sp>
        <p:nvSpPr>
          <p:cNvPr id="3" name="Content Placeholder 2"/>
          <p:cNvSpPr>
            <a:spLocks noGrp="1"/>
          </p:cNvSpPr>
          <p:nvPr>
            <p:ph sz="quarter" idx="4294967295"/>
          </p:nvPr>
        </p:nvSpPr>
        <p:spPr>
          <a:xfrm>
            <a:off x="0" y="2011363"/>
            <a:ext cx="3886200" cy="3736975"/>
          </a:xfrm>
        </p:spPr>
        <p:txBody>
          <a:bodyPr>
            <a:normAutofit fontScale="92500" lnSpcReduction="20000"/>
          </a:bodyPr>
          <a:lstStyle/>
          <a:p>
            <a:r>
              <a:rPr lang="en-US" sz="2000" dirty="0"/>
              <a:t>Construct a </a:t>
            </a:r>
            <a:r>
              <a:rPr lang="en-US" sz="2000" u="sng" dirty="0"/>
              <a:t>conceptual reference model </a:t>
            </a:r>
            <a:r>
              <a:rPr lang="en-US" sz="2000" dirty="0"/>
              <a:t>informed by existing schema, research and best practices</a:t>
            </a:r>
          </a:p>
          <a:p>
            <a:pPr lvl="1"/>
            <a:r>
              <a:rPr lang="en-US" sz="1800" dirty="0"/>
              <a:t>This conceptual model is independent of specific data structures, technologies and terminologies</a:t>
            </a:r>
          </a:p>
          <a:p>
            <a:r>
              <a:rPr lang="en-US" sz="2000" dirty="0"/>
              <a:t>Define mapping models between the conceptual model and purpose/technology schema</a:t>
            </a:r>
          </a:p>
          <a:p>
            <a:r>
              <a:rPr lang="en-US" sz="2000" dirty="0"/>
              <a:t>Make both models sufficiently precise that they can drive </a:t>
            </a:r>
            <a:r>
              <a:rPr lang="en-US" sz="2000" dirty="0">
                <a:solidFill>
                  <a:srgbClr val="FF0000"/>
                </a:solidFill>
              </a:rPr>
              <a:t>automated  bridging between any mapped schema</a:t>
            </a:r>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Conceptual Reference Model</a:t>
            </a:r>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Map/Bridge</a:t>
            </a:r>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a:solidFill>
                  <a:srgbClr val="FF0000"/>
                </a:solidFill>
              </a:rPr>
              <a:t>Highlight O(N) vs. O(N^2)</a:t>
            </a:r>
          </a:p>
        </p:txBody>
      </p:sp>
      <p:sp>
        <p:nvSpPr>
          <p:cNvPr id="16" name="Footer Placeholder 15"/>
          <p:cNvSpPr>
            <a:spLocks noGrp="1"/>
          </p:cNvSpPr>
          <p:nvPr>
            <p:ph type="ftr" sz="quarter" idx="12"/>
          </p:nvPr>
        </p:nvSpPr>
        <p:spPr/>
        <p:txBody>
          <a:bodyPr/>
          <a:lstStyle/>
          <a:p>
            <a:r>
              <a:rPr lang="en-US"/>
              <a:t>OMG Threat &amp; Risk for STIDS 2015</a:t>
            </a:r>
          </a:p>
        </p:txBody>
      </p:sp>
      <p:sp>
        <p:nvSpPr>
          <p:cNvPr id="22" name="Slide Number Placeholder 21"/>
          <p:cNvSpPr>
            <a:spLocks noGrp="1"/>
          </p:cNvSpPr>
          <p:nvPr>
            <p:ph type="sldNum" sz="quarter" idx="11"/>
          </p:nvPr>
        </p:nvSpPr>
        <p:spPr/>
        <p:txBody>
          <a:bodyPr/>
          <a:lstStyle/>
          <a:p>
            <a:fld id="{C5349D12-3EF0-44B0-8484-0F10BE0E01DA}" type="slidenum">
              <a:rPr lang="en-US" smtClean="0"/>
              <a:t>7</a:t>
            </a:fld>
            <a:endParaRPr lang="en-US"/>
          </a:p>
        </p:txBody>
      </p:sp>
      <p:sp>
        <p:nvSpPr>
          <p:cNvPr id="23" name="Date Placeholder 22"/>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331352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Precepts</a:t>
            </a:r>
          </a:p>
        </p:txBody>
      </p:sp>
      <p:sp>
        <p:nvSpPr>
          <p:cNvPr id="3" name="Content Placeholder 2"/>
          <p:cNvSpPr>
            <a:spLocks noGrp="1"/>
          </p:cNvSpPr>
          <p:nvPr>
            <p:ph sz="half" idx="1"/>
          </p:nvPr>
        </p:nvSpPr>
        <p:spPr/>
        <p:txBody>
          <a:bodyPr>
            <a:normAutofit fontScale="92500" lnSpcReduction="10000"/>
          </a:bodyPr>
          <a:lstStyle/>
          <a:p>
            <a:r>
              <a:rPr lang="en-US" dirty="0"/>
              <a:t>The purpose/organizational/technology specific schema will not (should not) go away</a:t>
            </a:r>
          </a:p>
          <a:p>
            <a:r>
              <a:rPr lang="en-US" dirty="0"/>
              <a:t>A “one size fits all” solution will not work</a:t>
            </a:r>
          </a:p>
          <a:p>
            <a:pPr lvl="1"/>
            <a:r>
              <a:rPr lang="en-US" dirty="0"/>
              <a:t>There will be no one technology</a:t>
            </a:r>
          </a:p>
          <a:p>
            <a:pPr lvl="1"/>
            <a:r>
              <a:rPr lang="en-US" dirty="0"/>
              <a:t>There will be no one terminology or language</a:t>
            </a:r>
          </a:p>
          <a:p>
            <a:pPr lvl="1"/>
            <a:r>
              <a:rPr lang="en-US" dirty="0"/>
              <a:t>There will be no one data structure for threats and risks</a:t>
            </a:r>
          </a:p>
          <a:p>
            <a:r>
              <a:rPr lang="en-US" dirty="0"/>
              <a:t>Our focus is </a:t>
            </a:r>
            <a:r>
              <a:rPr lang="en-US" u="sng" dirty="0"/>
              <a:t>federation</a:t>
            </a:r>
          </a:p>
          <a:p>
            <a:pPr lvl="1"/>
            <a:r>
              <a:rPr lang="en-US" dirty="0"/>
              <a:t>Understanding the concepts behind the schema</a:t>
            </a:r>
          </a:p>
          <a:p>
            <a:pPr lvl="1"/>
            <a:r>
              <a:rPr lang="en-US" dirty="0"/>
              <a:t>Mapping them to/through a common conceptual model</a:t>
            </a:r>
          </a:p>
          <a:p>
            <a:pPr lvl="1"/>
            <a:r>
              <a:rPr lang="en-US" dirty="0"/>
              <a:t>Enabling interoperability by bridging between the specific schema</a:t>
            </a:r>
          </a:p>
          <a:p>
            <a:pPr lvl="1"/>
            <a:r>
              <a:rPr lang="en-US" dirty="0"/>
              <a:t>Supporting integration and coordination of mitigation and response capabilities</a:t>
            </a:r>
          </a:p>
        </p:txBody>
      </p:sp>
    </p:spTree>
    <p:extLst>
      <p:ext uri="{BB962C8B-B14F-4D97-AF65-F5344CB8AC3E}">
        <p14:creationId xmlns:p14="http://schemas.microsoft.com/office/powerpoint/2010/main" val="245956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Callout 21"/>
          <p:cNvSpPr/>
          <p:nvPr/>
        </p:nvSpPr>
        <p:spPr>
          <a:xfrm>
            <a:off x="343018" y="1324352"/>
            <a:ext cx="5498372" cy="3054727"/>
          </a:xfrm>
          <a:prstGeom prst="rightArrowCallout">
            <a:avLst>
              <a:gd name="adj1" fmla="val 25000"/>
              <a:gd name="adj2" fmla="val 29536"/>
              <a:gd name="adj3" fmla="val 13042"/>
              <a:gd name="adj4" fmla="val 84962"/>
            </a:avLst>
          </a:prstGeom>
          <a:solidFill>
            <a:srgbClr val="2650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C:\Users\Cory\AppData\Local\Microsoft\Windows\Temporary Internet Files\Content.IE5\8HTUHAU1\puzzl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90" y="1310996"/>
            <a:ext cx="4663148" cy="37182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4329" y="141027"/>
            <a:ext cx="8229600" cy="1143000"/>
          </a:xfrm>
        </p:spPr>
        <p:txBody>
          <a:bodyPr/>
          <a:lstStyle/>
          <a:p>
            <a:r>
              <a:rPr lang="en-US" dirty="0"/>
              <a:t>Conceptual Model Inputs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7805" y="1940034"/>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owchart: Document 4"/>
          <p:cNvSpPr/>
          <p:nvPr/>
        </p:nvSpPr>
        <p:spPr>
          <a:xfrm>
            <a:off x="634429" y="14686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NIEM</a:t>
            </a:r>
          </a:p>
          <a:p>
            <a:pPr algn="ctr"/>
            <a:r>
              <a:rPr lang="en-US" sz="1600" dirty="0"/>
              <a:t>(General)</a:t>
            </a:r>
          </a:p>
        </p:txBody>
      </p:sp>
      <p:sp>
        <p:nvSpPr>
          <p:cNvPr id="7" name="Flowchart: Document 6"/>
          <p:cNvSpPr/>
          <p:nvPr/>
        </p:nvSpPr>
        <p:spPr>
          <a:xfrm>
            <a:off x="634429" y="243201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STIX</a:t>
            </a:r>
          </a:p>
          <a:p>
            <a:pPr algn="ctr"/>
            <a:r>
              <a:rPr lang="en-US" sz="1600" dirty="0"/>
              <a:t>(Cyber)</a:t>
            </a:r>
          </a:p>
        </p:txBody>
      </p:sp>
      <p:sp>
        <p:nvSpPr>
          <p:cNvPr id="8" name="Flowchart: Document 7"/>
          <p:cNvSpPr/>
          <p:nvPr/>
        </p:nvSpPr>
        <p:spPr>
          <a:xfrm>
            <a:off x="2070206" y="2424193"/>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OGC</a:t>
            </a:r>
          </a:p>
          <a:p>
            <a:pPr algn="ctr"/>
            <a:r>
              <a:rPr lang="en-US" sz="1600" dirty="0"/>
              <a:t>(Geo)</a:t>
            </a:r>
          </a:p>
        </p:txBody>
      </p:sp>
      <p:sp>
        <p:nvSpPr>
          <p:cNvPr id="9" name="Flowchart: Document 8"/>
          <p:cNvSpPr/>
          <p:nvPr/>
        </p:nvSpPr>
        <p:spPr>
          <a:xfrm>
            <a:off x="2070206" y="145718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KDM</a:t>
            </a:r>
          </a:p>
          <a:p>
            <a:pPr algn="ctr"/>
            <a:r>
              <a:rPr lang="en-US" sz="1600" dirty="0"/>
              <a:t>(Risk)</a:t>
            </a:r>
          </a:p>
        </p:txBody>
      </p:sp>
      <p:sp>
        <p:nvSpPr>
          <p:cNvPr id="10" name="Flowchart: Document 9"/>
          <p:cNvSpPr/>
          <p:nvPr/>
        </p:nvSpPr>
        <p:spPr>
          <a:xfrm>
            <a:off x="2070206"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SEI</a:t>
            </a:r>
            <a:r>
              <a:rPr lang="en-US" sz="1600" dirty="0"/>
              <a:t> </a:t>
            </a:r>
          </a:p>
          <a:p>
            <a:pPr algn="ctr"/>
            <a:r>
              <a:rPr lang="en-US" sz="1600" dirty="0"/>
              <a:t>(Safety)</a:t>
            </a:r>
          </a:p>
        </p:txBody>
      </p:sp>
      <p:sp>
        <p:nvSpPr>
          <p:cNvPr id="11" name="Flowchart: Document 10"/>
          <p:cNvSpPr/>
          <p:nvPr/>
        </p:nvSpPr>
        <p:spPr>
          <a:xfrm>
            <a:off x="3463755" y="240040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EDXL</a:t>
            </a:r>
          </a:p>
          <a:p>
            <a:pPr algn="ctr"/>
            <a:r>
              <a:rPr lang="en-US" dirty="0"/>
              <a:t>(Emergency)</a:t>
            </a:r>
          </a:p>
        </p:txBody>
      </p:sp>
      <p:sp>
        <p:nvSpPr>
          <p:cNvPr id="12" name="Flowchart: Document 11"/>
          <p:cNvSpPr/>
          <p:nvPr/>
        </p:nvSpPr>
        <p:spPr>
          <a:xfrm>
            <a:off x="634429"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FIBO (Finance)</a:t>
            </a:r>
          </a:p>
        </p:txBody>
      </p:sp>
      <p:sp>
        <p:nvSpPr>
          <p:cNvPr id="42" name="TextBox 41"/>
          <p:cNvSpPr txBox="1"/>
          <p:nvPr/>
        </p:nvSpPr>
        <p:spPr>
          <a:xfrm>
            <a:off x="6169383" y="1053119"/>
            <a:ext cx="2586157" cy="830997"/>
          </a:xfrm>
          <a:prstGeom prst="rect">
            <a:avLst/>
          </a:prstGeom>
          <a:noFill/>
        </p:spPr>
        <p:txBody>
          <a:bodyPr wrap="square" rtlCol="0">
            <a:spAutoFit/>
          </a:bodyPr>
          <a:lstStyle/>
          <a:p>
            <a:r>
              <a:rPr lang="en-US" sz="2400" dirty="0"/>
              <a:t>Conceptual Reference Model</a:t>
            </a:r>
          </a:p>
        </p:txBody>
      </p:sp>
      <p:sp>
        <p:nvSpPr>
          <p:cNvPr id="49" name="Flowchart: Document 48"/>
          <p:cNvSpPr/>
          <p:nvPr/>
        </p:nvSpPr>
        <p:spPr>
          <a:xfrm>
            <a:off x="3463755" y="1450568"/>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NIST Framework</a:t>
            </a:r>
          </a:p>
        </p:txBody>
      </p:sp>
      <p:sp>
        <p:nvSpPr>
          <p:cNvPr id="50" name="Flowchart: Document 49"/>
          <p:cNvSpPr/>
          <p:nvPr/>
        </p:nvSpPr>
        <p:spPr>
          <a:xfrm>
            <a:off x="3451249" y="330064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 OES</a:t>
            </a:r>
          </a:p>
          <a:p>
            <a:pPr algn="ctr"/>
            <a:r>
              <a:rPr lang="en-US" dirty="0"/>
              <a:t>(Health)</a:t>
            </a:r>
          </a:p>
        </p:txBody>
      </p:sp>
      <p:sp>
        <p:nvSpPr>
          <p:cNvPr id="51" name="Flowchart: Document 50"/>
          <p:cNvSpPr/>
          <p:nvPr/>
        </p:nvSpPr>
        <p:spPr>
          <a:xfrm>
            <a:off x="634429"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(Risk)</a:t>
            </a:r>
          </a:p>
        </p:txBody>
      </p:sp>
      <p:sp>
        <p:nvSpPr>
          <p:cNvPr id="52" name="Flowchart: Document 51"/>
          <p:cNvSpPr/>
          <p:nvPr/>
        </p:nvSpPr>
        <p:spPr>
          <a:xfrm>
            <a:off x="2076964"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(Units)</a:t>
            </a:r>
          </a:p>
        </p:txBody>
      </p:sp>
      <p:sp>
        <p:nvSpPr>
          <p:cNvPr id="53" name="Flowchart: Document 52"/>
          <p:cNvSpPr/>
          <p:nvPr/>
        </p:nvSpPr>
        <p:spPr>
          <a:xfrm>
            <a:off x="3567395"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RMS</a:t>
            </a:r>
          </a:p>
          <a:p>
            <a:pPr algn="ctr"/>
            <a:r>
              <a:rPr lang="en-US" dirty="0"/>
              <a:t>(Custody)</a:t>
            </a:r>
          </a:p>
        </p:txBody>
      </p:sp>
      <p:sp>
        <p:nvSpPr>
          <p:cNvPr id="2" name="TextBox 1"/>
          <p:cNvSpPr txBox="1"/>
          <p:nvPr/>
        </p:nvSpPr>
        <p:spPr>
          <a:xfrm>
            <a:off x="377402" y="5383306"/>
            <a:ext cx="4804198" cy="923330"/>
          </a:xfrm>
          <a:prstGeom prst="rect">
            <a:avLst/>
          </a:prstGeom>
          <a:noFill/>
        </p:spPr>
        <p:txBody>
          <a:bodyPr wrap="square" rtlCol="0">
            <a:spAutoFit/>
          </a:bodyPr>
          <a:lstStyle/>
          <a:p>
            <a:r>
              <a:rPr lang="en-US" i="1" dirty="0"/>
              <a:t>There is still more to do to fully integrate the above and we anticipate more inputs and use cases</a:t>
            </a:r>
          </a:p>
        </p:txBody>
      </p:sp>
      <p:grpSp>
        <p:nvGrpSpPr>
          <p:cNvPr id="27" name="Group 26"/>
          <p:cNvGrpSpPr/>
          <p:nvPr/>
        </p:nvGrpSpPr>
        <p:grpSpPr>
          <a:xfrm>
            <a:off x="6564493" y="3703815"/>
            <a:ext cx="1752600" cy="2342879"/>
            <a:chOff x="6564493" y="3703815"/>
            <a:chExt cx="1752600" cy="2342879"/>
          </a:xfrm>
        </p:grpSpPr>
        <p:sp>
          <p:nvSpPr>
            <p:cNvPr id="3" name="Down Arrow Callout 2"/>
            <p:cNvSpPr/>
            <p:nvPr/>
          </p:nvSpPr>
          <p:spPr>
            <a:xfrm>
              <a:off x="6678793" y="3703815"/>
              <a:ext cx="1524000" cy="1143882"/>
            </a:xfrm>
            <a:prstGeom prst="downArrow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15" name="Flowchart: Multidocument 14"/>
            <p:cNvSpPr/>
            <p:nvPr/>
          </p:nvSpPr>
          <p:spPr>
            <a:xfrm>
              <a:off x="6564493" y="4876800"/>
              <a:ext cx="1752600" cy="1169894"/>
            </a:xfrm>
            <a:prstGeom prst="flowChartMultidocumen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NIEM, EDXL, Others</a:t>
              </a:r>
            </a:p>
          </p:txBody>
        </p:sp>
      </p:grpSp>
      <p:sp>
        <p:nvSpPr>
          <p:cNvPr id="6" name="Footer Placeholder 5"/>
          <p:cNvSpPr>
            <a:spLocks noGrp="1"/>
          </p:cNvSpPr>
          <p:nvPr>
            <p:ph type="ftr" sz="quarter" idx="12"/>
          </p:nvPr>
        </p:nvSpPr>
        <p:spPr/>
        <p:txBody>
          <a:bodyPr/>
          <a:lstStyle/>
          <a:p>
            <a:r>
              <a:rPr lang="en-US"/>
              <a:t>OMG Threat &amp; Risk for STIDS 2015</a:t>
            </a:r>
          </a:p>
        </p:txBody>
      </p:sp>
      <p:sp>
        <p:nvSpPr>
          <p:cNvPr id="13" name="Slide Number Placeholder 12"/>
          <p:cNvSpPr>
            <a:spLocks noGrp="1"/>
          </p:cNvSpPr>
          <p:nvPr>
            <p:ph type="sldNum" sz="quarter" idx="11"/>
          </p:nvPr>
        </p:nvSpPr>
        <p:spPr/>
        <p:txBody>
          <a:bodyPr/>
          <a:lstStyle/>
          <a:p>
            <a:fld id="{C5349D12-3EF0-44B0-8484-0F10BE0E01DA}" type="slidenum">
              <a:rPr lang="en-US" smtClean="0"/>
              <a:t>9</a:t>
            </a:fld>
            <a:endParaRPr lang="en-US"/>
          </a:p>
        </p:txBody>
      </p:sp>
      <p:sp>
        <p:nvSpPr>
          <p:cNvPr id="14" name="Date Placeholder 13"/>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422647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5571</TotalTime>
  <Words>2141</Words>
  <Application>Microsoft Office PowerPoint</Application>
  <PresentationFormat>On-screen Show (4:3)</PresentationFormat>
  <Paragraphs>442</Paragraphs>
  <Slides>36</Slides>
  <Notes>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ＭＳ Ｐゴシック</vt:lpstr>
      <vt:lpstr>Lucida Grande</vt:lpstr>
      <vt:lpstr>Corbel</vt:lpstr>
      <vt:lpstr>Century Gothic</vt:lpstr>
      <vt:lpstr>Arial</vt:lpstr>
      <vt:lpstr>Tahoma</vt:lpstr>
      <vt:lpstr>Wingdings</vt:lpstr>
      <vt:lpstr>Franklin Gothic Book</vt:lpstr>
      <vt:lpstr>Times New Roman</vt:lpstr>
      <vt:lpstr>Calibri</vt:lpstr>
      <vt:lpstr>Tunga</vt:lpstr>
      <vt:lpstr>Mylar</vt:lpstr>
      <vt:lpstr>Operational Threat &amp; Risk Information Sharing and Analytics</vt:lpstr>
      <vt:lpstr>Introduction</vt:lpstr>
      <vt:lpstr>Problem Space</vt:lpstr>
      <vt:lpstr>What we need is an integrating framework that supports automated data mapping</vt:lpstr>
      <vt:lpstr>Example Information Flows</vt:lpstr>
      <vt:lpstr>Primary classes of use cases</vt:lpstr>
      <vt:lpstr>Approach</vt:lpstr>
      <vt:lpstr>Precepts</vt:lpstr>
      <vt:lpstr>Conceptual Model Inputs</vt:lpstr>
      <vt:lpstr>Realization</vt:lpstr>
      <vt:lpstr>Mappings included</vt:lpstr>
      <vt:lpstr>Ontological Challenges</vt:lpstr>
      <vt:lpstr>Pivoting Through a Reference Model</vt:lpstr>
      <vt:lpstr>Kinds of models</vt:lpstr>
      <vt:lpstr>Conceptual Model Layering</vt:lpstr>
      <vt:lpstr>Conceptual Model Packages</vt:lpstr>
      <vt:lpstr>Example of Modeling Style</vt:lpstr>
      <vt:lpstr>Example Instances</vt:lpstr>
      <vt:lpstr>Example of more threat-specific module</vt:lpstr>
      <vt:lpstr>Model/Ontology/Vocabulary Representation</vt:lpstr>
      <vt:lpstr>Data Mappings</vt:lpstr>
      <vt:lpstr>Representing the STIX physical model</vt:lpstr>
      <vt:lpstr>XML Element represents concept</vt:lpstr>
      <vt:lpstr>PowerPoint Presentation</vt:lpstr>
      <vt:lpstr>Example STIX source data</vt:lpstr>
      <vt:lpstr>Example of mapped data graph</vt:lpstr>
      <vt:lpstr>NIEM Mapping summary (1)</vt:lpstr>
      <vt:lpstr>PowerPoint Presentation</vt:lpstr>
      <vt:lpstr>Result of mapping</vt:lpstr>
      <vt:lpstr>The Process</vt:lpstr>
      <vt:lpstr>Open Community Process</vt:lpstr>
      <vt:lpstr>Who Is OMG?</vt:lpstr>
      <vt:lpstr>Developing Standards</vt:lpstr>
      <vt:lpstr>OMG’s Best-Known Successes</vt:lpstr>
      <vt:lpstr>Submitters and Contributors (Thus Far)</vt:lpstr>
      <vt:lpstr>Questions and Invitation</vt:lpstr>
    </vt:vector>
  </TitlesOfParts>
  <Company>Model Driven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Threat/Risk Information Sharing and Analytics</dc:title>
  <dc:creator>Cory Casanave</dc:creator>
  <cp:lastModifiedBy>Cory Casanave</cp:lastModifiedBy>
  <cp:revision>300</cp:revision>
  <dcterms:created xsi:type="dcterms:W3CDTF">2014-12-22T21:21:42Z</dcterms:created>
  <dcterms:modified xsi:type="dcterms:W3CDTF">2016-11-17T14:00:54Z</dcterms:modified>
</cp:coreProperties>
</file>